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21"/>
  </p:notesMasterIdLst>
  <p:handoutMasterIdLst>
    <p:handoutMasterId r:id="rId22"/>
  </p:handoutMasterIdLst>
  <p:sldIdLst>
    <p:sldId id="256" r:id="rId2"/>
    <p:sldId id="259" r:id="rId3"/>
    <p:sldId id="257" r:id="rId4"/>
    <p:sldId id="260" r:id="rId5"/>
    <p:sldId id="262" r:id="rId6"/>
    <p:sldId id="263" r:id="rId7"/>
    <p:sldId id="265" r:id="rId8"/>
    <p:sldId id="264" r:id="rId9"/>
    <p:sldId id="273" r:id="rId10"/>
    <p:sldId id="274" r:id="rId11"/>
    <p:sldId id="272" r:id="rId12"/>
    <p:sldId id="275" r:id="rId13"/>
    <p:sldId id="261" r:id="rId14"/>
    <p:sldId id="258" r:id="rId15"/>
    <p:sldId id="266" r:id="rId16"/>
    <p:sldId id="268" r:id="rId17"/>
    <p:sldId id="269" r:id="rId18"/>
    <p:sldId id="271" r:id="rId19"/>
    <p:sldId id="26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Destaqu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a:extLst>
              <a:ext uri="{FF2B5EF4-FFF2-40B4-BE49-F238E27FC236}">
                <a16:creationId xmlns:a16="http://schemas.microsoft.com/office/drawing/2014/main" id="{4FA065D7-4E80-4AB1-B376-AE0C9B0B5D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GB"/>
              <a:t>SAD-19/20</a:t>
            </a:r>
          </a:p>
        </p:txBody>
      </p:sp>
      <p:sp>
        <p:nvSpPr>
          <p:cNvPr id="3" name="Marcador de Posição da Data 2">
            <a:extLst>
              <a:ext uri="{FF2B5EF4-FFF2-40B4-BE49-F238E27FC236}">
                <a16:creationId xmlns:a16="http://schemas.microsoft.com/office/drawing/2014/main" id="{5AF1DC21-FBCB-4414-A427-20698382115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871A18-791E-42BC-B456-DFCB213FF897}" type="datetimeFigureOut">
              <a:rPr lang="en-GB" smtClean="0"/>
              <a:t>30/07/2020</a:t>
            </a:fld>
            <a:endParaRPr lang="en-GB"/>
          </a:p>
        </p:txBody>
      </p:sp>
      <p:sp>
        <p:nvSpPr>
          <p:cNvPr id="4" name="Marcador de Posição do Rodapé 3">
            <a:extLst>
              <a:ext uri="{FF2B5EF4-FFF2-40B4-BE49-F238E27FC236}">
                <a16:creationId xmlns:a16="http://schemas.microsoft.com/office/drawing/2014/main" id="{00983C7B-E3B1-4075-B1E9-B75132B4351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Marcador de Posição do Número do Diapositivo 4">
            <a:extLst>
              <a:ext uri="{FF2B5EF4-FFF2-40B4-BE49-F238E27FC236}">
                <a16:creationId xmlns:a16="http://schemas.microsoft.com/office/drawing/2014/main" id="{8C3D2A94-4386-4FBD-8F42-ADDAEB13C18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787C733-0087-4DF6-B83F-5E89AAE2BE24}" type="slidenum">
              <a:rPr lang="en-GB" smtClean="0"/>
              <a:t>‹nº›</a:t>
            </a:fld>
            <a:endParaRPr lang="en-GB"/>
          </a:p>
        </p:txBody>
      </p:sp>
    </p:spTree>
    <p:extLst>
      <p:ext uri="{BB962C8B-B14F-4D97-AF65-F5344CB8AC3E}">
        <p14:creationId xmlns:p14="http://schemas.microsoft.com/office/powerpoint/2010/main" val="1375025534"/>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GB"/>
              <a:t>SAD-19/20</a:t>
            </a: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070D78-7188-4AB6-962F-6103E6645A5A}" type="datetimeFigureOut">
              <a:rPr lang="en-GB" smtClean="0"/>
              <a:t>30/07/2020</a:t>
            </a:fld>
            <a:endParaRPr lang="en-GB"/>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GB"/>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B18515-3BC5-4BAC-8501-4CD0E474371D}" type="slidenum">
              <a:rPr lang="en-GB" smtClean="0"/>
              <a:t>‹nº›</a:t>
            </a:fld>
            <a:endParaRPr lang="en-GB"/>
          </a:p>
        </p:txBody>
      </p:sp>
    </p:spTree>
    <p:extLst>
      <p:ext uri="{BB962C8B-B14F-4D97-AF65-F5344CB8AC3E}">
        <p14:creationId xmlns:p14="http://schemas.microsoft.com/office/powerpoint/2010/main" val="1949288710"/>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pt-PT"/>
              <a:t>Clique para editar o estilo de título do Modelo Global</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PT"/>
              <a:t>Clique para editar o estilo de subtítulo do Modelo Global</a:t>
            </a:r>
            <a:endParaRPr lang="en-US" dirty="0"/>
          </a:p>
        </p:txBody>
      </p:sp>
      <p:sp>
        <p:nvSpPr>
          <p:cNvPr id="4" name="Date Placeholder 3"/>
          <p:cNvSpPr>
            <a:spLocks noGrp="1"/>
          </p:cNvSpPr>
          <p:nvPr>
            <p:ph type="dt" sz="half" idx="10"/>
          </p:nvPr>
        </p:nvSpPr>
        <p:spPr/>
        <p:txBody>
          <a:bodyPr/>
          <a:lstStyle/>
          <a:p>
            <a:fld id="{D799E480-6B44-4CC9-9D0B-2960318EE4F6}" type="datetime1">
              <a:rPr lang="en-GB" smtClean="0"/>
              <a:t>30/07/2020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2715842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tografia Panorâmica com Legenda">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pt-PT"/>
              <a:t>Clique para editar o estilo de título do Modelo Global</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PT"/>
              <a:t>Clique no ícone para adicionar uma imagem</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fld id="{1C15B576-BA51-4482-B245-94D0CD27E1F2}" type="datetime1">
              <a:rPr lang="en-GB" smtClean="0"/>
              <a:t>30/07/2020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137515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pt-PT"/>
              <a:t>Clique para editar o estilo de título do Modelo Global</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fld id="{B01DFB78-B1A9-4F1E-8516-DF35CC5404E1}" type="datetime1">
              <a:rPr lang="en-GB" smtClean="0"/>
              <a:t>30/07/2020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1008627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pt-PT"/>
              <a:t>Clique para editar o estilo de título do Modelo Global</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fld id="{91BF734A-DE1F-46E7-ABE3-3325F969A588}" type="datetime1">
              <a:rPr lang="en-GB" smtClean="0"/>
              <a:t>30/07/2020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6D363E0-5191-4ABE-9948-3E0C89764D3B}" type="slidenum">
              <a:rPr lang="en-GB" smtClean="0"/>
              <a:t>‹nº›</a:t>
            </a:fld>
            <a:endParaRPr lang="en-GB"/>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2734931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pt-PT"/>
              <a:t>Clique para editar o estilo de título do Modelo Global</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fld id="{E8D7E77D-B020-4903-BB93-61F42E0ED072}" type="datetime1">
              <a:rPr lang="en-GB" smtClean="0"/>
              <a:t>30/07/2020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3783505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nas">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pt-PT"/>
              <a:t>Clique para editar o estilo de título do Modelo Global</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3" name="Date Placeholder 2"/>
          <p:cNvSpPr>
            <a:spLocks noGrp="1"/>
          </p:cNvSpPr>
          <p:nvPr>
            <p:ph type="dt" sz="half" idx="10"/>
          </p:nvPr>
        </p:nvSpPr>
        <p:spPr/>
        <p:txBody>
          <a:bodyPr/>
          <a:lstStyle/>
          <a:p>
            <a:fld id="{AC731992-9190-46CB-86CF-10AC2719C567}" type="datetime1">
              <a:rPr lang="en-GB" smtClean="0"/>
              <a:t>30/07/2020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19711138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na de 3 Imagens">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pt-PT"/>
              <a:t>Clique para editar o estilo de título do Modelo Global</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PT"/>
              <a:t>Clique no ícone para adicionar uma imagem</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PT"/>
              <a:t>Clique no ícone para adicionar uma imagem</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PT"/>
              <a:t>Clique no ícone para adicionar uma imagem</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3" name="Date Placeholder 2"/>
          <p:cNvSpPr>
            <a:spLocks noGrp="1"/>
          </p:cNvSpPr>
          <p:nvPr>
            <p:ph type="dt" sz="half" idx="10"/>
          </p:nvPr>
        </p:nvSpPr>
        <p:spPr/>
        <p:txBody>
          <a:bodyPr/>
          <a:lstStyle/>
          <a:p>
            <a:fld id="{90033B0B-6373-4F43-A2D6-8E0357B1222D}" type="datetime1">
              <a:rPr lang="en-GB" smtClean="0"/>
              <a:t>30/07/2020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32977594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p:txBody>
          <a:bodyPr vert="eaVert" ancho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C5768BB8-8A7E-432F-955E-CC380C925F3C}" type="datetime1">
              <a:rPr lang="en-GB" smtClean="0"/>
              <a:t>30/07/2020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28656124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600EF789-93F6-4467-A41B-7A1CC1BFF226}" type="datetime1">
              <a:rPr lang="en-GB" smtClean="0"/>
              <a:t>30/07/2020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5471390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Content Placeholder 2"/>
          <p:cNvSpPr>
            <a:spLocks noGrp="1"/>
          </p:cNvSpPr>
          <p:nvPr>
            <p:ph idx="1"/>
          </p:nvPr>
        </p:nvSpPr>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BF770486-89F5-465B-9D02-6D68FF25BF84}" type="datetime1">
              <a:rPr lang="en-GB" smtClean="0"/>
              <a:t>30/07/2020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1582349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Clique para editar os estilos do texto de Modelo Global</a:t>
            </a:r>
          </a:p>
        </p:txBody>
      </p:sp>
      <p:sp>
        <p:nvSpPr>
          <p:cNvPr id="4" name="Date Placeholder 3"/>
          <p:cNvSpPr>
            <a:spLocks noGrp="1"/>
          </p:cNvSpPr>
          <p:nvPr>
            <p:ph type="dt" sz="half" idx="10"/>
          </p:nvPr>
        </p:nvSpPr>
        <p:spPr/>
        <p:txBody>
          <a:bodyPr/>
          <a:lstStyle/>
          <a:p>
            <a:fld id="{5DE3D7D7-B972-433A-9F2A-794925C50340}" type="datetime1">
              <a:rPr lang="en-GB" smtClean="0"/>
              <a:t>30/07/2020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2015622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5" name="Date Placeholder 4"/>
          <p:cNvSpPr>
            <a:spLocks noGrp="1"/>
          </p:cNvSpPr>
          <p:nvPr>
            <p:ph type="dt" sz="half" idx="10"/>
          </p:nvPr>
        </p:nvSpPr>
        <p:spPr/>
        <p:txBody>
          <a:bodyPr/>
          <a:lstStyle/>
          <a:p>
            <a:fld id="{9FD20FBB-3992-4170-8B97-6849247CCD59}" type="datetime1">
              <a:rPr lang="en-GB" smtClean="0"/>
              <a:t>30/07/2020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3591167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7" name="Date Placeholder 6"/>
          <p:cNvSpPr>
            <a:spLocks noGrp="1"/>
          </p:cNvSpPr>
          <p:nvPr>
            <p:ph type="dt" sz="half" idx="10"/>
          </p:nvPr>
        </p:nvSpPr>
        <p:spPr/>
        <p:txBody>
          <a:bodyPr/>
          <a:lstStyle/>
          <a:p>
            <a:fld id="{04E024AA-155E-454E-9C83-5DAB7E83D129}" type="datetime1">
              <a:rPr lang="en-GB" smtClean="0"/>
              <a:t>30/07/2020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1250227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Date Placeholder 2"/>
          <p:cNvSpPr>
            <a:spLocks noGrp="1"/>
          </p:cNvSpPr>
          <p:nvPr>
            <p:ph type="dt" sz="half" idx="10"/>
          </p:nvPr>
        </p:nvSpPr>
        <p:spPr/>
        <p:txBody>
          <a:bodyPr/>
          <a:lstStyle/>
          <a:p>
            <a:fld id="{397F1F1F-A506-4BF2-A3C8-BEB01E6C646A}" type="datetime1">
              <a:rPr lang="en-GB" smtClean="0"/>
              <a:t>30/07/2020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3308339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22FEE3-F3CD-4457-B237-E77DFDA0B38F}" type="datetime1">
              <a:rPr lang="en-GB" smtClean="0"/>
              <a:t>30/07/2020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2848799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pt-PT"/>
              <a:t>Clique para editar o estilo de título do Modelo Global</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fld id="{7B7A5178-2E54-4B31-BD99-D75F678F6175}" type="datetime1">
              <a:rPr lang="en-GB" smtClean="0"/>
              <a:t>30/07/2020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2812638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pt-PT"/>
              <a:t>Clique para editar o estilo de título do Modelo Global</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PT"/>
              <a:t>Clique no ícone para adicionar uma imagem</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fld id="{1ACD1D61-8F6E-40BC-A3DB-7A3BC96ADF36}" type="datetime1">
              <a:rPr lang="en-GB" smtClean="0"/>
              <a:t>30/07/2020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6D363E0-5191-4ABE-9948-3E0C89764D3B}" type="slidenum">
              <a:rPr lang="en-GB" smtClean="0"/>
              <a:t>‹nº›</a:t>
            </a:fld>
            <a:endParaRPr lang="en-GB"/>
          </a:p>
        </p:txBody>
      </p:sp>
    </p:spTree>
    <p:extLst>
      <p:ext uri="{BB962C8B-B14F-4D97-AF65-F5344CB8AC3E}">
        <p14:creationId xmlns:p14="http://schemas.microsoft.com/office/powerpoint/2010/main" val="1925214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pt-PT"/>
              <a:t>Clique para editar o estilo de título do Modelo Global</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F8572DB-23C2-4C9A-B727-CF8B3B7CA3CB}" type="datetime1">
              <a:rPr lang="en-GB" smtClean="0"/>
              <a:t>30/07/2020</a:t>
            </a:fld>
            <a:endParaRPr lang="en-GB"/>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GB"/>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B6D363E0-5191-4ABE-9948-3E0C89764D3B}" type="slidenum">
              <a:rPr lang="en-GB" smtClean="0"/>
              <a:t>‹nº›</a:t>
            </a:fld>
            <a:endParaRPr lang="en-GB"/>
          </a:p>
        </p:txBody>
      </p:sp>
    </p:spTree>
    <p:extLst>
      <p:ext uri="{BB962C8B-B14F-4D97-AF65-F5344CB8AC3E}">
        <p14:creationId xmlns:p14="http://schemas.microsoft.com/office/powerpoint/2010/main" val="1028308294"/>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hf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8A6E3B-2C83-44E7-A4F7-41440ECF1E4A}"/>
              </a:ext>
            </a:extLst>
          </p:cNvPr>
          <p:cNvSpPr>
            <a:spLocks noGrp="1"/>
          </p:cNvSpPr>
          <p:nvPr>
            <p:ph type="ctrTitle"/>
          </p:nvPr>
        </p:nvSpPr>
        <p:spPr>
          <a:xfrm>
            <a:off x="1370693" y="473400"/>
            <a:ext cx="9440034" cy="1828801"/>
          </a:xfrm>
        </p:spPr>
        <p:txBody>
          <a:bodyPr/>
          <a:lstStyle/>
          <a:p>
            <a:r>
              <a:rPr lang="en-US" dirty="0"/>
              <a:t> Balance Control of a Ball</a:t>
            </a:r>
            <a:endParaRPr lang="en-GB" dirty="0"/>
          </a:p>
        </p:txBody>
      </p:sp>
      <p:sp>
        <p:nvSpPr>
          <p:cNvPr id="4" name="CaixaDeTexto 3">
            <a:extLst>
              <a:ext uri="{FF2B5EF4-FFF2-40B4-BE49-F238E27FC236}">
                <a16:creationId xmlns:a16="http://schemas.microsoft.com/office/drawing/2014/main" id="{42504951-E4F7-4079-8190-91A8FBF8412E}"/>
              </a:ext>
            </a:extLst>
          </p:cNvPr>
          <p:cNvSpPr txBox="1"/>
          <p:nvPr/>
        </p:nvSpPr>
        <p:spPr>
          <a:xfrm>
            <a:off x="9401452" y="5850385"/>
            <a:ext cx="1793289" cy="307777"/>
          </a:xfrm>
          <a:prstGeom prst="rect">
            <a:avLst/>
          </a:prstGeom>
          <a:noFill/>
        </p:spPr>
        <p:txBody>
          <a:bodyPr wrap="square" rtlCol="0">
            <a:spAutoFit/>
          </a:bodyPr>
          <a:lstStyle/>
          <a:p>
            <a:r>
              <a:rPr lang="en-GB" sz="1400" dirty="0"/>
              <a:t>Pedro Rossa nº87344</a:t>
            </a:r>
          </a:p>
        </p:txBody>
      </p:sp>
      <p:pic>
        <p:nvPicPr>
          <p:cNvPr id="7" name="Imagem 6">
            <a:extLst>
              <a:ext uri="{FF2B5EF4-FFF2-40B4-BE49-F238E27FC236}">
                <a16:creationId xmlns:a16="http://schemas.microsoft.com/office/drawing/2014/main" id="{E3B025D9-70B6-48F9-B402-7C9B21B276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4381" y="2302201"/>
            <a:ext cx="6076950" cy="3429000"/>
          </a:xfrm>
          <a:prstGeom prst="rect">
            <a:avLst/>
          </a:prstGeom>
        </p:spPr>
      </p:pic>
    </p:spTree>
    <p:extLst>
      <p:ext uri="{BB962C8B-B14F-4D97-AF65-F5344CB8AC3E}">
        <p14:creationId xmlns:p14="http://schemas.microsoft.com/office/powerpoint/2010/main" val="18422768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99C01B-F20B-4DF6-A303-BE145A784BED}"/>
              </a:ext>
            </a:extLst>
          </p:cNvPr>
          <p:cNvSpPr>
            <a:spLocks noGrp="1"/>
          </p:cNvSpPr>
          <p:nvPr>
            <p:ph type="title"/>
          </p:nvPr>
        </p:nvSpPr>
        <p:spPr/>
        <p:txBody>
          <a:bodyPr/>
          <a:lstStyle/>
          <a:p>
            <a:r>
              <a:rPr lang="en-US" dirty="0"/>
              <a:t> SG90 (Servo motor)</a:t>
            </a:r>
            <a:endParaRPr lang="en-GB" dirty="0"/>
          </a:p>
        </p:txBody>
      </p:sp>
      <p:sp>
        <p:nvSpPr>
          <p:cNvPr id="4" name="Marcador de Posição do Número do Diapositivo 3">
            <a:extLst>
              <a:ext uri="{FF2B5EF4-FFF2-40B4-BE49-F238E27FC236}">
                <a16:creationId xmlns:a16="http://schemas.microsoft.com/office/drawing/2014/main" id="{61252AEC-340C-43B3-BAE2-054BB6459657}"/>
              </a:ext>
            </a:extLst>
          </p:cNvPr>
          <p:cNvSpPr>
            <a:spLocks noGrp="1"/>
          </p:cNvSpPr>
          <p:nvPr>
            <p:ph type="sldNum" sz="quarter" idx="12"/>
          </p:nvPr>
        </p:nvSpPr>
        <p:spPr>
          <a:xfrm>
            <a:off x="11438455" y="6473640"/>
            <a:ext cx="753545" cy="365125"/>
          </a:xfrm>
        </p:spPr>
        <p:txBody>
          <a:bodyPr/>
          <a:lstStyle/>
          <a:p>
            <a:pPr algn="ctr"/>
            <a:fld id="{B6D363E0-5191-4ABE-9948-3E0C89764D3B}" type="slidenum">
              <a:rPr lang="en-GB" smtClean="0"/>
              <a:pPr algn="ctr"/>
              <a:t>10</a:t>
            </a:fld>
            <a:endParaRPr lang="en-GB"/>
          </a:p>
        </p:txBody>
      </p:sp>
      <p:pic>
        <p:nvPicPr>
          <p:cNvPr id="10" name="Imagem 9">
            <a:extLst>
              <a:ext uri="{FF2B5EF4-FFF2-40B4-BE49-F238E27FC236}">
                <a16:creationId xmlns:a16="http://schemas.microsoft.com/office/drawing/2014/main" id="{4EDE9889-F4FA-4231-8C49-85A5FE083458}"/>
              </a:ext>
            </a:extLst>
          </p:cNvPr>
          <p:cNvPicPr>
            <a:picLocks noChangeAspect="1"/>
          </p:cNvPicPr>
          <p:nvPr/>
        </p:nvPicPr>
        <p:blipFill>
          <a:blip r:embed="rId2"/>
          <a:stretch>
            <a:fillRect/>
          </a:stretch>
        </p:blipFill>
        <p:spPr>
          <a:xfrm>
            <a:off x="701335" y="3405511"/>
            <a:ext cx="2184103" cy="3163737"/>
          </a:xfrm>
          <a:prstGeom prst="rect">
            <a:avLst/>
          </a:prstGeom>
        </p:spPr>
      </p:pic>
      <p:sp>
        <p:nvSpPr>
          <p:cNvPr id="16" name="CaixaDeTexto 15">
            <a:extLst>
              <a:ext uri="{FF2B5EF4-FFF2-40B4-BE49-F238E27FC236}">
                <a16:creationId xmlns:a16="http://schemas.microsoft.com/office/drawing/2014/main" id="{707189FC-B9AA-472C-8F64-6F9E5940235A}"/>
              </a:ext>
            </a:extLst>
          </p:cNvPr>
          <p:cNvSpPr txBox="1"/>
          <p:nvPr/>
        </p:nvSpPr>
        <p:spPr>
          <a:xfrm>
            <a:off x="3799076" y="2530112"/>
            <a:ext cx="3213717" cy="369332"/>
          </a:xfrm>
          <a:prstGeom prst="rect">
            <a:avLst/>
          </a:prstGeom>
          <a:noFill/>
        </p:spPr>
        <p:txBody>
          <a:bodyPr wrap="square" rtlCol="0">
            <a:spAutoFit/>
          </a:bodyPr>
          <a:lstStyle/>
          <a:p>
            <a:r>
              <a:rPr lang="en-GB" dirty="0" err="1"/>
              <a:t>T</a:t>
            </a:r>
            <a:r>
              <a:rPr lang="en-GB" sz="1200" dirty="0" err="1"/>
              <a:t>ball_right</a:t>
            </a:r>
            <a:r>
              <a:rPr lang="en-GB" dirty="0"/>
              <a:t> = </a:t>
            </a:r>
            <a:r>
              <a:rPr lang="pt-PT" dirty="0"/>
              <a:t>0.0608 </a:t>
            </a:r>
            <a:r>
              <a:rPr lang="pt-PT" dirty="0" err="1"/>
              <a:t>N.m</a:t>
            </a:r>
            <a:endParaRPr lang="en-GB" dirty="0"/>
          </a:p>
        </p:txBody>
      </p:sp>
      <p:sp>
        <p:nvSpPr>
          <p:cNvPr id="18" name="CaixaDeTexto 17">
            <a:extLst>
              <a:ext uri="{FF2B5EF4-FFF2-40B4-BE49-F238E27FC236}">
                <a16:creationId xmlns:a16="http://schemas.microsoft.com/office/drawing/2014/main" id="{3BFA86AC-2BBF-4940-B3F9-86EFBD37DC50}"/>
              </a:ext>
            </a:extLst>
          </p:cNvPr>
          <p:cNvSpPr txBox="1"/>
          <p:nvPr/>
        </p:nvSpPr>
        <p:spPr>
          <a:xfrm>
            <a:off x="8070369" y="2530112"/>
            <a:ext cx="3018408" cy="369332"/>
          </a:xfrm>
          <a:prstGeom prst="rect">
            <a:avLst/>
          </a:prstGeom>
          <a:noFill/>
        </p:spPr>
        <p:txBody>
          <a:bodyPr wrap="square" rtlCol="0">
            <a:spAutoFit/>
          </a:bodyPr>
          <a:lstStyle/>
          <a:p>
            <a:r>
              <a:rPr lang="en-GB" dirty="0" err="1"/>
              <a:t>T</a:t>
            </a:r>
            <a:r>
              <a:rPr lang="en-GB" sz="1200" dirty="0" err="1"/>
              <a:t>ball_left</a:t>
            </a:r>
            <a:r>
              <a:rPr lang="en-GB" dirty="0"/>
              <a:t> = </a:t>
            </a:r>
            <a:r>
              <a:rPr lang="pt-PT" dirty="0"/>
              <a:t>0.0718   </a:t>
            </a:r>
            <a:r>
              <a:rPr lang="pt-PT" dirty="0" err="1"/>
              <a:t>N.m</a:t>
            </a:r>
            <a:endParaRPr lang="en-GB" dirty="0"/>
          </a:p>
        </p:txBody>
      </p:sp>
      <p:pic>
        <p:nvPicPr>
          <p:cNvPr id="7" name="Imagem 6">
            <a:extLst>
              <a:ext uri="{FF2B5EF4-FFF2-40B4-BE49-F238E27FC236}">
                <a16:creationId xmlns:a16="http://schemas.microsoft.com/office/drawing/2014/main" id="{394407BB-9BE6-4E30-B6FE-FA498EEB83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335" y="2539014"/>
            <a:ext cx="2413594" cy="4017146"/>
          </a:xfrm>
          <a:prstGeom prst="rect">
            <a:avLst/>
          </a:prstGeom>
        </p:spPr>
      </p:pic>
      <p:sp>
        <p:nvSpPr>
          <p:cNvPr id="14" name="CaixaDeTexto 13">
            <a:extLst>
              <a:ext uri="{FF2B5EF4-FFF2-40B4-BE49-F238E27FC236}">
                <a16:creationId xmlns:a16="http://schemas.microsoft.com/office/drawing/2014/main" id="{D1698BF5-3495-4F3E-8C0D-9CE49868155D}"/>
              </a:ext>
            </a:extLst>
          </p:cNvPr>
          <p:cNvSpPr txBox="1"/>
          <p:nvPr/>
        </p:nvSpPr>
        <p:spPr>
          <a:xfrm>
            <a:off x="3319116" y="3244336"/>
            <a:ext cx="4173638" cy="369332"/>
          </a:xfrm>
          <a:prstGeom prst="rect">
            <a:avLst/>
          </a:prstGeom>
          <a:noFill/>
        </p:spPr>
        <p:txBody>
          <a:bodyPr wrap="square">
            <a:spAutoFit/>
          </a:bodyPr>
          <a:lstStyle/>
          <a:p>
            <a:r>
              <a:rPr lang="pt-PT" dirty="0"/>
              <a:t>0.0608/((26-17)x10  x9.81)=0.069 kg.</a:t>
            </a:r>
            <a:endParaRPr lang="en-GB" dirty="0"/>
          </a:p>
        </p:txBody>
      </p:sp>
      <p:sp>
        <p:nvSpPr>
          <p:cNvPr id="15" name="CaixaDeTexto 14">
            <a:extLst>
              <a:ext uri="{FF2B5EF4-FFF2-40B4-BE49-F238E27FC236}">
                <a16:creationId xmlns:a16="http://schemas.microsoft.com/office/drawing/2014/main" id="{75C3FFCF-914C-4EC9-8F63-A99D0E4BAF79}"/>
              </a:ext>
            </a:extLst>
          </p:cNvPr>
          <p:cNvSpPr txBox="1"/>
          <p:nvPr/>
        </p:nvSpPr>
        <p:spPr>
          <a:xfrm>
            <a:off x="7492754" y="3244336"/>
            <a:ext cx="4173638" cy="369332"/>
          </a:xfrm>
          <a:prstGeom prst="rect">
            <a:avLst/>
          </a:prstGeom>
          <a:noFill/>
        </p:spPr>
        <p:txBody>
          <a:bodyPr wrap="square">
            <a:spAutoFit/>
          </a:bodyPr>
          <a:lstStyle/>
          <a:p>
            <a:r>
              <a:rPr lang="pt-PT" dirty="0"/>
              <a:t>0.0718/((26-17)x10  x9.81)=0.081 kg.</a:t>
            </a:r>
            <a:endParaRPr lang="en-GB" dirty="0"/>
          </a:p>
        </p:txBody>
      </p:sp>
      <p:sp>
        <p:nvSpPr>
          <p:cNvPr id="17" name="CaixaDeTexto 16">
            <a:extLst>
              <a:ext uri="{FF2B5EF4-FFF2-40B4-BE49-F238E27FC236}">
                <a16:creationId xmlns:a16="http://schemas.microsoft.com/office/drawing/2014/main" id="{647EEEBD-E88D-460B-BAEF-F3E18D229B83}"/>
              </a:ext>
            </a:extLst>
          </p:cNvPr>
          <p:cNvSpPr txBox="1"/>
          <p:nvPr/>
        </p:nvSpPr>
        <p:spPr>
          <a:xfrm>
            <a:off x="5176222" y="3178637"/>
            <a:ext cx="370643" cy="276999"/>
          </a:xfrm>
          <a:prstGeom prst="rect">
            <a:avLst/>
          </a:prstGeom>
          <a:noFill/>
        </p:spPr>
        <p:txBody>
          <a:bodyPr wrap="square">
            <a:spAutoFit/>
          </a:bodyPr>
          <a:lstStyle/>
          <a:p>
            <a:r>
              <a:rPr lang="pt-PT" sz="1200" dirty="0"/>
              <a:t>-2</a:t>
            </a:r>
            <a:endParaRPr lang="en-GB" sz="1200" dirty="0"/>
          </a:p>
        </p:txBody>
      </p:sp>
      <p:sp>
        <p:nvSpPr>
          <p:cNvPr id="19" name="CaixaDeTexto 18">
            <a:extLst>
              <a:ext uri="{FF2B5EF4-FFF2-40B4-BE49-F238E27FC236}">
                <a16:creationId xmlns:a16="http://schemas.microsoft.com/office/drawing/2014/main" id="{D89288E3-A29D-483C-9AA7-45909E4AA82C}"/>
              </a:ext>
            </a:extLst>
          </p:cNvPr>
          <p:cNvSpPr txBox="1"/>
          <p:nvPr/>
        </p:nvSpPr>
        <p:spPr>
          <a:xfrm>
            <a:off x="9349860" y="3178637"/>
            <a:ext cx="432787" cy="276999"/>
          </a:xfrm>
          <a:prstGeom prst="rect">
            <a:avLst/>
          </a:prstGeom>
          <a:noFill/>
        </p:spPr>
        <p:txBody>
          <a:bodyPr wrap="square">
            <a:spAutoFit/>
          </a:bodyPr>
          <a:lstStyle/>
          <a:p>
            <a:r>
              <a:rPr lang="pt-PT" sz="1200" dirty="0"/>
              <a:t>-2</a:t>
            </a:r>
            <a:endParaRPr lang="en-GB" sz="1200" dirty="0"/>
          </a:p>
        </p:txBody>
      </p:sp>
      <p:graphicFrame>
        <p:nvGraphicFramePr>
          <p:cNvPr id="20" name="Tabela 8">
            <a:extLst>
              <a:ext uri="{FF2B5EF4-FFF2-40B4-BE49-F238E27FC236}">
                <a16:creationId xmlns:a16="http://schemas.microsoft.com/office/drawing/2014/main" id="{6EAD376F-8F01-40E4-A2B7-31249CB33EBE}"/>
              </a:ext>
            </a:extLst>
          </p:cNvPr>
          <p:cNvGraphicFramePr>
            <a:graphicFrameLocks noGrp="1"/>
          </p:cNvGraphicFramePr>
          <p:nvPr>
            <p:extLst>
              <p:ext uri="{D42A27DB-BD31-4B8C-83A1-F6EECF244321}">
                <p14:modId xmlns:p14="http://schemas.microsoft.com/office/powerpoint/2010/main" val="972507683"/>
              </p:ext>
            </p:extLst>
          </p:nvPr>
        </p:nvGraphicFramePr>
        <p:xfrm>
          <a:off x="8847729" y="4785360"/>
          <a:ext cx="2590726" cy="1463040"/>
        </p:xfrm>
        <a:graphic>
          <a:graphicData uri="http://schemas.openxmlformats.org/drawingml/2006/table">
            <a:tbl>
              <a:tblPr firstRow="1" bandRow="1">
                <a:tableStyleId>{5C22544A-7EE6-4342-B048-85BDC9FD1C3A}</a:tableStyleId>
              </a:tblPr>
              <a:tblGrid>
                <a:gridCol w="1173801">
                  <a:extLst>
                    <a:ext uri="{9D8B030D-6E8A-4147-A177-3AD203B41FA5}">
                      <a16:colId xmlns:a16="http://schemas.microsoft.com/office/drawing/2014/main" val="3915005502"/>
                    </a:ext>
                  </a:extLst>
                </a:gridCol>
                <a:gridCol w="1416925">
                  <a:extLst>
                    <a:ext uri="{9D8B030D-6E8A-4147-A177-3AD203B41FA5}">
                      <a16:colId xmlns:a16="http://schemas.microsoft.com/office/drawing/2014/main" val="1439416029"/>
                    </a:ext>
                  </a:extLst>
                </a:gridCol>
              </a:tblGrid>
              <a:tr h="361243">
                <a:tc>
                  <a:txBody>
                    <a:bodyPr/>
                    <a:lstStyle/>
                    <a:p>
                      <a:r>
                        <a:rPr lang="en-GB" sz="1800" kern="1200" dirty="0">
                          <a:ln>
                            <a:solidFill>
                              <a:schemeClr val="bg1">
                                <a:lumMod val="75000"/>
                                <a:lumOff val="25000"/>
                                <a:alpha val="10000"/>
                              </a:schemeClr>
                            </a:solidFill>
                          </a:ln>
                          <a:solidFill>
                            <a:schemeClr val="tx1"/>
                          </a:solidFill>
                          <a:effectLst/>
                          <a:latin typeface="+mj-lt"/>
                          <a:ea typeface="+mj-ea"/>
                        </a:rPr>
                        <a:t>Arduino</a:t>
                      </a:r>
                    </a:p>
                  </a:txBody>
                  <a:tcPr/>
                </a:tc>
                <a:tc>
                  <a:txBody>
                    <a:bodyPr/>
                    <a:lstStyle/>
                    <a:p>
                      <a:r>
                        <a:rPr lang="en-US" dirty="0"/>
                        <a:t>SG90</a:t>
                      </a:r>
                      <a:endParaRPr lang="en-GB" sz="1800" kern="1200" dirty="0">
                        <a:ln>
                          <a:solidFill>
                            <a:schemeClr val="bg1">
                              <a:lumMod val="75000"/>
                              <a:lumOff val="25000"/>
                              <a:alpha val="10000"/>
                            </a:schemeClr>
                          </a:solidFill>
                        </a:ln>
                        <a:solidFill>
                          <a:schemeClr val="tx1"/>
                        </a:solidFill>
                        <a:effectLst/>
                        <a:latin typeface="+mj-lt"/>
                        <a:ea typeface="+mj-ea"/>
                      </a:endParaRPr>
                    </a:p>
                  </a:txBody>
                  <a:tcPr/>
                </a:tc>
                <a:extLst>
                  <a:ext uri="{0D108BD9-81ED-4DB2-BD59-A6C34878D82A}">
                    <a16:rowId xmlns:a16="http://schemas.microsoft.com/office/drawing/2014/main" val="719543554"/>
                  </a:ext>
                </a:extLst>
              </a:tr>
              <a:tr h="361243">
                <a:tc>
                  <a:txBody>
                    <a:bodyPr/>
                    <a:lstStyle/>
                    <a:p>
                      <a:r>
                        <a:rPr lang="en-GB" sz="1800" kern="1200" dirty="0">
                          <a:ln>
                            <a:solidFill>
                              <a:schemeClr val="bg1">
                                <a:lumMod val="75000"/>
                                <a:lumOff val="25000"/>
                                <a:alpha val="10000"/>
                              </a:schemeClr>
                            </a:solidFill>
                          </a:ln>
                          <a:solidFill>
                            <a:schemeClr val="bg1"/>
                          </a:solidFill>
                          <a:effectLst/>
                          <a:latin typeface="+mj-lt"/>
                          <a:ea typeface="+mj-ea"/>
                        </a:rPr>
                        <a:t>5V</a:t>
                      </a:r>
                    </a:p>
                  </a:txBody>
                  <a:tcPr/>
                </a:tc>
                <a:tc>
                  <a:txBody>
                    <a:bodyPr/>
                    <a:lstStyle/>
                    <a:p>
                      <a:r>
                        <a:rPr lang="en-GB" sz="1800" kern="1200" dirty="0" err="1">
                          <a:ln>
                            <a:solidFill>
                              <a:schemeClr val="bg1">
                                <a:lumMod val="75000"/>
                                <a:lumOff val="25000"/>
                                <a:alpha val="10000"/>
                              </a:schemeClr>
                            </a:solidFill>
                          </a:ln>
                          <a:solidFill>
                            <a:schemeClr val="bg1"/>
                          </a:solidFill>
                          <a:effectLst/>
                          <a:latin typeface="+mj-lt"/>
                          <a:ea typeface="+mj-ea"/>
                        </a:rPr>
                        <a:t>Vcc</a:t>
                      </a:r>
                      <a:endParaRPr lang="en-GB" sz="1800" kern="1200" dirty="0">
                        <a:ln>
                          <a:solidFill>
                            <a:schemeClr val="bg1">
                              <a:lumMod val="75000"/>
                              <a:lumOff val="25000"/>
                              <a:alpha val="10000"/>
                            </a:schemeClr>
                          </a:solidFill>
                        </a:ln>
                        <a:solidFill>
                          <a:schemeClr val="bg1"/>
                        </a:solidFill>
                        <a:effectLst/>
                        <a:latin typeface="+mj-lt"/>
                        <a:ea typeface="+mj-ea"/>
                      </a:endParaRPr>
                    </a:p>
                  </a:txBody>
                  <a:tcPr/>
                </a:tc>
                <a:extLst>
                  <a:ext uri="{0D108BD9-81ED-4DB2-BD59-A6C34878D82A}">
                    <a16:rowId xmlns:a16="http://schemas.microsoft.com/office/drawing/2014/main" val="55419537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extLst>
                  <a:ext uri="{0D108BD9-81ED-4DB2-BD59-A6C34878D82A}">
                    <a16:rowId xmlns:a16="http://schemas.microsoft.com/office/drawing/2014/main" val="425226045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PH7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n-lt"/>
                          <a:ea typeface="+mn-ea"/>
                          <a:cs typeface="+mn-cs"/>
                        </a:rPr>
                        <a:t>Signal</a:t>
                      </a:r>
                    </a:p>
                  </a:txBody>
                  <a:tcPr/>
                </a:tc>
                <a:extLst>
                  <a:ext uri="{0D108BD9-81ED-4DB2-BD59-A6C34878D82A}">
                    <a16:rowId xmlns:a16="http://schemas.microsoft.com/office/drawing/2014/main" val="748703062"/>
                  </a:ext>
                </a:extLst>
              </a:tr>
            </a:tbl>
          </a:graphicData>
        </a:graphic>
      </p:graphicFrame>
      <p:sp>
        <p:nvSpPr>
          <p:cNvPr id="22" name="CaixaDeTexto 21">
            <a:extLst>
              <a:ext uri="{FF2B5EF4-FFF2-40B4-BE49-F238E27FC236}">
                <a16:creationId xmlns:a16="http://schemas.microsoft.com/office/drawing/2014/main" id="{A1A37533-2137-4745-AB32-6ACD4141B6D1}"/>
              </a:ext>
            </a:extLst>
          </p:cNvPr>
          <p:cNvSpPr txBox="1"/>
          <p:nvPr/>
        </p:nvSpPr>
        <p:spPr>
          <a:xfrm>
            <a:off x="6042696" y="4497853"/>
            <a:ext cx="2413594" cy="369332"/>
          </a:xfrm>
          <a:prstGeom prst="rect">
            <a:avLst/>
          </a:prstGeom>
          <a:noFill/>
        </p:spPr>
        <p:txBody>
          <a:bodyPr wrap="square">
            <a:spAutoFit/>
          </a:bodyPr>
          <a:lstStyle/>
          <a:p>
            <a:r>
              <a:rPr lang="en-GB" dirty="0"/>
              <a:t>Maximum </a:t>
            </a:r>
            <a:r>
              <a:rPr lang="pt-PT" dirty="0"/>
              <a:t>= 0.833 kg</a:t>
            </a:r>
            <a:endParaRPr lang="en-GB" dirty="0"/>
          </a:p>
        </p:txBody>
      </p:sp>
      <p:sp>
        <p:nvSpPr>
          <p:cNvPr id="23" name="CaixaDeTexto 22">
            <a:extLst>
              <a:ext uri="{FF2B5EF4-FFF2-40B4-BE49-F238E27FC236}">
                <a16:creationId xmlns:a16="http://schemas.microsoft.com/office/drawing/2014/main" id="{6D8FEB23-366D-4011-B67C-4E0BB266943E}"/>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794236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99C01B-F20B-4DF6-A303-BE145A784BED}"/>
              </a:ext>
            </a:extLst>
          </p:cNvPr>
          <p:cNvSpPr>
            <a:spLocks noGrp="1"/>
          </p:cNvSpPr>
          <p:nvPr>
            <p:ph type="title"/>
          </p:nvPr>
        </p:nvSpPr>
        <p:spPr/>
        <p:txBody>
          <a:bodyPr/>
          <a:lstStyle/>
          <a:p>
            <a:r>
              <a:rPr lang="en-US" dirty="0"/>
              <a:t> SG90 (Servo motor)</a:t>
            </a:r>
            <a:endParaRPr lang="en-GB" dirty="0"/>
          </a:p>
        </p:txBody>
      </p:sp>
      <p:sp>
        <p:nvSpPr>
          <p:cNvPr id="4" name="Marcador de Posição do Número do Diapositivo 3">
            <a:extLst>
              <a:ext uri="{FF2B5EF4-FFF2-40B4-BE49-F238E27FC236}">
                <a16:creationId xmlns:a16="http://schemas.microsoft.com/office/drawing/2014/main" id="{61252AEC-340C-43B3-BAE2-054BB6459657}"/>
              </a:ext>
            </a:extLst>
          </p:cNvPr>
          <p:cNvSpPr>
            <a:spLocks noGrp="1"/>
          </p:cNvSpPr>
          <p:nvPr>
            <p:ph type="sldNum" sz="quarter" idx="12"/>
          </p:nvPr>
        </p:nvSpPr>
        <p:spPr>
          <a:xfrm>
            <a:off x="11438455" y="6473640"/>
            <a:ext cx="753545" cy="365125"/>
          </a:xfrm>
        </p:spPr>
        <p:txBody>
          <a:bodyPr/>
          <a:lstStyle/>
          <a:p>
            <a:pPr algn="ctr"/>
            <a:fld id="{B6D363E0-5191-4ABE-9948-3E0C89764D3B}" type="slidenum">
              <a:rPr lang="en-GB" smtClean="0"/>
              <a:pPr algn="ctr"/>
              <a:t>11</a:t>
            </a:fld>
            <a:endParaRPr lang="en-GB"/>
          </a:p>
        </p:txBody>
      </p:sp>
      <p:pic>
        <p:nvPicPr>
          <p:cNvPr id="9" name="Imagem 8">
            <a:extLst>
              <a:ext uri="{FF2B5EF4-FFF2-40B4-BE49-F238E27FC236}">
                <a16:creationId xmlns:a16="http://schemas.microsoft.com/office/drawing/2014/main" id="{AAE415EB-AF9C-4D5E-AE7C-81D0C3A51FB1}"/>
              </a:ext>
            </a:extLst>
          </p:cNvPr>
          <p:cNvPicPr>
            <a:picLocks noChangeAspect="1"/>
          </p:cNvPicPr>
          <p:nvPr/>
        </p:nvPicPr>
        <p:blipFill rotWithShape="1">
          <a:blip r:embed="rId2">
            <a:extLst>
              <a:ext uri="{28A0092B-C50C-407E-A947-70E740481C1C}">
                <a14:useLocalDpi xmlns:a14="http://schemas.microsoft.com/office/drawing/2010/main" val="0"/>
              </a:ext>
            </a:extLst>
          </a:blip>
          <a:srcRect t="12281"/>
          <a:stretch/>
        </p:blipFill>
        <p:spPr>
          <a:xfrm>
            <a:off x="118343" y="2001914"/>
            <a:ext cx="3603195" cy="4752513"/>
          </a:xfrm>
          <a:prstGeom prst="rect">
            <a:avLst/>
          </a:prstGeom>
        </p:spPr>
      </p:pic>
      <p:graphicFrame>
        <p:nvGraphicFramePr>
          <p:cNvPr id="10" name="Tabela 8">
            <a:extLst>
              <a:ext uri="{FF2B5EF4-FFF2-40B4-BE49-F238E27FC236}">
                <a16:creationId xmlns:a16="http://schemas.microsoft.com/office/drawing/2014/main" id="{4F46315E-3DE8-4D6E-8604-071E7BF89482}"/>
              </a:ext>
            </a:extLst>
          </p:cNvPr>
          <p:cNvGraphicFramePr>
            <a:graphicFrameLocks noGrp="1"/>
          </p:cNvGraphicFramePr>
          <p:nvPr>
            <p:extLst>
              <p:ext uri="{D42A27DB-BD31-4B8C-83A1-F6EECF244321}">
                <p14:modId xmlns:p14="http://schemas.microsoft.com/office/powerpoint/2010/main" val="557164113"/>
              </p:ext>
            </p:extLst>
          </p:nvPr>
        </p:nvGraphicFramePr>
        <p:xfrm>
          <a:off x="8847729" y="4785360"/>
          <a:ext cx="2590726" cy="1463040"/>
        </p:xfrm>
        <a:graphic>
          <a:graphicData uri="http://schemas.openxmlformats.org/drawingml/2006/table">
            <a:tbl>
              <a:tblPr firstRow="1" bandRow="1">
                <a:tableStyleId>{5C22544A-7EE6-4342-B048-85BDC9FD1C3A}</a:tableStyleId>
              </a:tblPr>
              <a:tblGrid>
                <a:gridCol w="1173801">
                  <a:extLst>
                    <a:ext uri="{9D8B030D-6E8A-4147-A177-3AD203B41FA5}">
                      <a16:colId xmlns:a16="http://schemas.microsoft.com/office/drawing/2014/main" val="3915005502"/>
                    </a:ext>
                  </a:extLst>
                </a:gridCol>
                <a:gridCol w="1416925">
                  <a:extLst>
                    <a:ext uri="{9D8B030D-6E8A-4147-A177-3AD203B41FA5}">
                      <a16:colId xmlns:a16="http://schemas.microsoft.com/office/drawing/2014/main" val="1439416029"/>
                    </a:ext>
                  </a:extLst>
                </a:gridCol>
              </a:tblGrid>
              <a:tr h="361243">
                <a:tc>
                  <a:txBody>
                    <a:bodyPr/>
                    <a:lstStyle/>
                    <a:p>
                      <a:r>
                        <a:rPr lang="en-GB" sz="1800" kern="1200" dirty="0">
                          <a:ln>
                            <a:solidFill>
                              <a:schemeClr val="bg1">
                                <a:lumMod val="75000"/>
                                <a:lumOff val="25000"/>
                                <a:alpha val="10000"/>
                              </a:schemeClr>
                            </a:solidFill>
                          </a:ln>
                          <a:solidFill>
                            <a:schemeClr val="tx1"/>
                          </a:solidFill>
                          <a:effectLst/>
                          <a:latin typeface="+mj-lt"/>
                          <a:ea typeface="+mj-ea"/>
                        </a:rPr>
                        <a:t>Arduino</a:t>
                      </a:r>
                    </a:p>
                  </a:txBody>
                  <a:tcPr/>
                </a:tc>
                <a:tc>
                  <a:txBody>
                    <a:bodyPr/>
                    <a:lstStyle/>
                    <a:p>
                      <a:r>
                        <a:rPr lang="en-US" dirty="0"/>
                        <a:t>SG90</a:t>
                      </a:r>
                      <a:endParaRPr lang="en-GB" sz="1800" kern="1200" dirty="0">
                        <a:ln>
                          <a:solidFill>
                            <a:schemeClr val="bg1">
                              <a:lumMod val="75000"/>
                              <a:lumOff val="25000"/>
                              <a:alpha val="10000"/>
                            </a:schemeClr>
                          </a:solidFill>
                        </a:ln>
                        <a:solidFill>
                          <a:schemeClr val="tx1"/>
                        </a:solidFill>
                        <a:effectLst/>
                        <a:latin typeface="+mj-lt"/>
                        <a:ea typeface="+mj-ea"/>
                      </a:endParaRPr>
                    </a:p>
                  </a:txBody>
                  <a:tcPr/>
                </a:tc>
                <a:extLst>
                  <a:ext uri="{0D108BD9-81ED-4DB2-BD59-A6C34878D82A}">
                    <a16:rowId xmlns:a16="http://schemas.microsoft.com/office/drawing/2014/main" val="719543554"/>
                  </a:ext>
                </a:extLst>
              </a:tr>
              <a:tr h="361243">
                <a:tc>
                  <a:txBody>
                    <a:bodyPr/>
                    <a:lstStyle/>
                    <a:p>
                      <a:r>
                        <a:rPr lang="en-GB" sz="1800" kern="1200" dirty="0">
                          <a:ln>
                            <a:solidFill>
                              <a:schemeClr val="bg1">
                                <a:lumMod val="75000"/>
                                <a:lumOff val="25000"/>
                                <a:alpha val="10000"/>
                              </a:schemeClr>
                            </a:solidFill>
                          </a:ln>
                          <a:solidFill>
                            <a:schemeClr val="bg1"/>
                          </a:solidFill>
                          <a:effectLst/>
                          <a:latin typeface="+mj-lt"/>
                          <a:ea typeface="+mj-ea"/>
                        </a:rPr>
                        <a:t>5V</a:t>
                      </a:r>
                    </a:p>
                  </a:txBody>
                  <a:tcPr/>
                </a:tc>
                <a:tc>
                  <a:txBody>
                    <a:bodyPr/>
                    <a:lstStyle/>
                    <a:p>
                      <a:r>
                        <a:rPr lang="en-GB" sz="1800" kern="1200" dirty="0" err="1">
                          <a:ln>
                            <a:solidFill>
                              <a:schemeClr val="bg1">
                                <a:lumMod val="75000"/>
                                <a:lumOff val="25000"/>
                                <a:alpha val="10000"/>
                              </a:schemeClr>
                            </a:solidFill>
                          </a:ln>
                          <a:solidFill>
                            <a:schemeClr val="bg1"/>
                          </a:solidFill>
                          <a:effectLst/>
                          <a:latin typeface="+mj-lt"/>
                          <a:ea typeface="+mj-ea"/>
                        </a:rPr>
                        <a:t>Vcc</a:t>
                      </a:r>
                      <a:endParaRPr lang="en-GB" sz="1800" kern="1200" dirty="0">
                        <a:ln>
                          <a:solidFill>
                            <a:schemeClr val="bg1">
                              <a:lumMod val="75000"/>
                              <a:lumOff val="25000"/>
                              <a:alpha val="10000"/>
                            </a:schemeClr>
                          </a:solidFill>
                        </a:ln>
                        <a:solidFill>
                          <a:schemeClr val="bg1"/>
                        </a:solidFill>
                        <a:effectLst/>
                        <a:latin typeface="+mj-lt"/>
                        <a:ea typeface="+mj-ea"/>
                      </a:endParaRPr>
                    </a:p>
                  </a:txBody>
                  <a:tcPr/>
                </a:tc>
                <a:extLst>
                  <a:ext uri="{0D108BD9-81ED-4DB2-BD59-A6C34878D82A}">
                    <a16:rowId xmlns:a16="http://schemas.microsoft.com/office/drawing/2014/main" val="55419537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extLst>
                  <a:ext uri="{0D108BD9-81ED-4DB2-BD59-A6C34878D82A}">
                    <a16:rowId xmlns:a16="http://schemas.microsoft.com/office/drawing/2014/main" val="425226045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PH7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n-lt"/>
                          <a:ea typeface="+mn-ea"/>
                          <a:cs typeface="+mn-cs"/>
                        </a:rPr>
                        <a:t>Signal</a:t>
                      </a:r>
                    </a:p>
                  </a:txBody>
                  <a:tcPr/>
                </a:tc>
                <a:extLst>
                  <a:ext uri="{0D108BD9-81ED-4DB2-BD59-A6C34878D82A}">
                    <a16:rowId xmlns:a16="http://schemas.microsoft.com/office/drawing/2014/main" val="748703062"/>
                  </a:ext>
                </a:extLst>
              </a:tr>
            </a:tbl>
          </a:graphicData>
        </a:graphic>
      </p:graphicFrame>
      <p:sp>
        <p:nvSpPr>
          <p:cNvPr id="8" name="CaixaDeTexto 7">
            <a:extLst>
              <a:ext uri="{FF2B5EF4-FFF2-40B4-BE49-F238E27FC236}">
                <a16:creationId xmlns:a16="http://schemas.microsoft.com/office/drawing/2014/main" id="{4CFD54B1-F430-4D43-A6B8-932D4992A824}"/>
              </a:ext>
            </a:extLst>
          </p:cNvPr>
          <p:cNvSpPr txBox="1"/>
          <p:nvPr/>
        </p:nvSpPr>
        <p:spPr>
          <a:xfrm>
            <a:off x="4119238" y="2077375"/>
            <a:ext cx="7723573" cy="1200329"/>
          </a:xfrm>
          <a:prstGeom prst="rect">
            <a:avLst/>
          </a:prstGeom>
          <a:noFill/>
        </p:spPr>
        <p:txBody>
          <a:bodyPr wrap="square" rtlCol="0">
            <a:spAutoFit/>
          </a:bodyPr>
          <a:lstStyle/>
          <a:p>
            <a:pPr algn="just"/>
            <a:r>
              <a:rPr lang="en-GB" dirty="0"/>
              <a:t>	The implementation of the controller of the servo was done via the library Servo because when it was been programming the PWM to move the servo, it was not working and later it was found an extra information that could help debug the code </a:t>
            </a:r>
          </a:p>
        </p:txBody>
      </p:sp>
      <p:pic>
        <p:nvPicPr>
          <p:cNvPr id="12" name="Imagem 11">
            <a:extLst>
              <a:ext uri="{FF2B5EF4-FFF2-40B4-BE49-F238E27FC236}">
                <a16:creationId xmlns:a16="http://schemas.microsoft.com/office/drawing/2014/main" id="{864CE218-183E-4C43-8C98-086D7EE4AF04}"/>
              </a:ext>
            </a:extLst>
          </p:cNvPr>
          <p:cNvPicPr>
            <a:picLocks noChangeAspect="1"/>
          </p:cNvPicPr>
          <p:nvPr/>
        </p:nvPicPr>
        <p:blipFill>
          <a:blip r:embed="rId3"/>
          <a:stretch>
            <a:fillRect/>
          </a:stretch>
        </p:blipFill>
        <p:spPr>
          <a:xfrm>
            <a:off x="4998624" y="3492465"/>
            <a:ext cx="2184103" cy="3163737"/>
          </a:xfrm>
          <a:prstGeom prst="rect">
            <a:avLst/>
          </a:prstGeom>
        </p:spPr>
      </p:pic>
      <p:sp>
        <p:nvSpPr>
          <p:cNvPr id="13" name="CaixaDeTexto 12">
            <a:extLst>
              <a:ext uri="{FF2B5EF4-FFF2-40B4-BE49-F238E27FC236}">
                <a16:creationId xmlns:a16="http://schemas.microsoft.com/office/drawing/2014/main" id="{CDBA8893-542F-4B63-ABB9-DEA25E0BB5DB}"/>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1055340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99C01B-F20B-4DF6-A303-BE145A784BED}"/>
              </a:ext>
            </a:extLst>
          </p:cNvPr>
          <p:cNvSpPr>
            <a:spLocks noGrp="1"/>
          </p:cNvSpPr>
          <p:nvPr>
            <p:ph type="title"/>
          </p:nvPr>
        </p:nvSpPr>
        <p:spPr/>
        <p:txBody>
          <a:bodyPr/>
          <a:lstStyle/>
          <a:p>
            <a:r>
              <a:rPr lang="en-US" dirty="0"/>
              <a:t> HC-SR04 (Sonar)</a:t>
            </a:r>
            <a:endParaRPr lang="en-GB" dirty="0"/>
          </a:p>
        </p:txBody>
      </p:sp>
      <p:sp>
        <p:nvSpPr>
          <p:cNvPr id="4" name="Marcador de Posição do Número do Diapositivo 3">
            <a:extLst>
              <a:ext uri="{FF2B5EF4-FFF2-40B4-BE49-F238E27FC236}">
                <a16:creationId xmlns:a16="http://schemas.microsoft.com/office/drawing/2014/main" id="{61252AEC-340C-43B3-BAE2-054BB6459657}"/>
              </a:ext>
            </a:extLst>
          </p:cNvPr>
          <p:cNvSpPr>
            <a:spLocks noGrp="1"/>
          </p:cNvSpPr>
          <p:nvPr>
            <p:ph type="sldNum" sz="quarter" idx="12"/>
          </p:nvPr>
        </p:nvSpPr>
        <p:spPr>
          <a:xfrm>
            <a:off x="11438455" y="6473640"/>
            <a:ext cx="753545" cy="365125"/>
          </a:xfrm>
        </p:spPr>
        <p:txBody>
          <a:bodyPr/>
          <a:lstStyle/>
          <a:p>
            <a:pPr algn="ctr"/>
            <a:fld id="{B6D363E0-5191-4ABE-9948-3E0C89764D3B}" type="slidenum">
              <a:rPr lang="en-GB" smtClean="0"/>
              <a:pPr algn="ctr"/>
              <a:t>12</a:t>
            </a:fld>
            <a:endParaRPr lang="en-GB"/>
          </a:p>
        </p:txBody>
      </p:sp>
      <p:pic>
        <p:nvPicPr>
          <p:cNvPr id="10" name="Imagem 9">
            <a:extLst>
              <a:ext uri="{FF2B5EF4-FFF2-40B4-BE49-F238E27FC236}">
                <a16:creationId xmlns:a16="http://schemas.microsoft.com/office/drawing/2014/main" id="{BDD7E4C0-D7D4-4598-A621-3A11AF752B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9588" y="2929114"/>
            <a:ext cx="4078867" cy="3441469"/>
          </a:xfrm>
          <a:prstGeom prst="rect">
            <a:avLst/>
          </a:prstGeom>
        </p:spPr>
      </p:pic>
      <p:sp>
        <p:nvSpPr>
          <p:cNvPr id="17" name="CaixaDeTexto 16">
            <a:extLst>
              <a:ext uri="{FF2B5EF4-FFF2-40B4-BE49-F238E27FC236}">
                <a16:creationId xmlns:a16="http://schemas.microsoft.com/office/drawing/2014/main" id="{4DF6CDD1-8451-4F5D-B2D0-A80634B55FC2}"/>
              </a:ext>
            </a:extLst>
          </p:cNvPr>
          <p:cNvSpPr txBox="1"/>
          <p:nvPr/>
        </p:nvSpPr>
        <p:spPr>
          <a:xfrm>
            <a:off x="459420" y="1580050"/>
            <a:ext cx="10886242" cy="923330"/>
          </a:xfrm>
          <a:prstGeom prst="rect">
            <a:avLst/>
          </a:prstGeom>
          <a:noFill/>
        </p:spPr>
        <p:txBody>
          <a:bodyPr wrap="square">
            <a:spAutoFit/>
          </a:bodyPr>
          <a:lstStyle/>
          <a:p>
            <a:pPr algn="just"/>
            <a:r>
              <a:rPr lang="en-US" dirty="0"/>
              <a:t>	The Trigger pin must be supplied a short 10uS pulse to start the ranging and wait 60 </a:t>
            </a:r>
            <a:r>
              <a:rPr lang="en-US" dirty="0" err="1"/>
              <a:t>ms</a:t>
            </a:r>
            <a:r>
              <a:rPr lang="en-US" dirty="0"/>
              <a:t>, for the wave has time to travel back to the sensor before sending another pulse, and then the module will send out an 8 cycle burst of ultrasound at 40 kHz.</a:t>
            </a:r>
            <a:endParaRPr lang="en-GB" dirty="0"/>
          </a:p>
        </p:txBody>
      </p:sp>
      <p:graphicFrame>
        <p:nvGraphicFramePr>
          <p:cNvPr id="12" name="Tabela 8">
            <a:extLst>
              <a:ext uri="{FF2B5EF4-FFF2-40B4-BE49-F238E27FC236}">
                <a16:creationId xmlns:a16="http://schemas.microsoft.com/office/drawing/2014/main" id="{AE76C170-5747-4F35-8001-9021232490E2}"/>
              </a:ext>
            </a:extLst>
          </p:cNvPr>
          <p:cNvGraphicFramePr>
            <a:graphicFrameLocks noGrp="1"/>
          </p:cNvGraphicFramePr>
          <p:nvPr>
            <p:extLst>
              <p:ext uri="{D42A27DB-BD31-4B8C-83A1-F6EECF244321}">
                <p14:modId xmlns:p14="http://schemas.microsoft.com/office/powerpoint/2010/main" val="1650534236"/>
              </p:ext>
            </p:extLst>
          </p:nvPr>
        </p:nvGraphicFramePr>
        <p:xfrm>
          <a:off x="261426" y="4827402"/>
          <a:ext cx="2943414" cy="1828800"/>
        </p:xfrm>
        <a:graphic>
          <a:graphicData uri="http://schemas.openxmlformats.org/drawingml/2006/table">
            <a:tbl>
              <a:tblPr firstRow="1" bandRow="1">
                <a:tableStyleId>{5C22544A-7EE6-4342-B048-85BDC9FD1C3A}</a:tableStyleId>
              </a:tblPr>
              <a:tblGrid>
                <a:gridCol w="1333597">
                  <a:extLst>
                    <a:ext uri="{9D8B030D-6E8A-4147-A177-3AD203B41FA5}">
                      <a16:colId xmlns:a16="http://schemas.microsoft.com/office/drawing/2014/main" val="3915005502"/>
                    </a:ext>
                  </a:extLst>
                </a:gridCol>
                <a:gridCol w="1609817">
                  <a:extLst>
                    <a:ext uri="{9D8B030D-6E8A-4147-A177-3AD203B41FA5}">
                      <a16:colId xmlns:a16="http://schemas.microsoft.com/office/drawing/2014/main" val="1439416029"/>
                    </a:ext>
                  </a:extLst>
                </a:gridCol>
              </a:tblGrid>
              <a:tr h="361243">
                <a:tc>
                  <a:txBody>
                    <a:bodyPr/>
                    <a:lstStyle/>
                    <a:p>
                      <a:r>
                        <a:rPr lang="en-GB" sz="1800" kern="1200" dirty="0">
                          <a:ln>
                            <a:solidFill>
                              <a:schemeClr val="bg1">
                                <a:lumMod val="75000"/>
                                <a:lumOff val="25000"/>
                                <a:alpha val="10000"/>
                              </a:schemeClr>
                            </a:solidFill>
                          </a:ln>
                          <a:solidFill>
                            <a:schemeClr val="tx1"/>
                          </a:solidFill>
                          <a:effectLst/>
                          <a:latin typeface="+mj-lt"/>
                          <a:ea typeface="+mj-ea"/>
                        </a:rPr>
                        <a:t>Arduino</a:t>
                      </a:r>
                    </a:p>
                  </a:txBody>
                  <a:tcPr/>
                </a:tc>
                <a:tc>
                  <a:txBody>
                    <a:bodyPr/>
                    <a:lstStyle/>
                    <a:p>
                      <a:r>
                        <a:rPr lang="en-US" dirty="0"/>
                        <a:t>HC-SR04</a:t>
                      </a:r>
                      <a:endParaRPr lang="en-GB" sz="1800" kern="1200" dirty="0">
                        <a:ln>
                          <a:solidFill>
                            <a:schemeClr val="bg1">
                              <a:lumMod val="75000"/>
                              <a:lumOff val="25000"/>
                              <a:alpha val="10000"/>
                            </a:schemeClr>
                          </a:solidFill>
                        </a:ln>
                        <a:solidFill>
                          <a:schemeClr val="tx1"/>
                        </a:solidFill>
                        <a:effectLst/>
                        <a:latin typeface="+mj-lt"/>
                        <a:ea typeface="+mj-ea"/>
                      </a:endParaRPr>
                    </a:p>
                  </a:txBody>
                  <a:tcPr/>
                </a:tc>
                <a:extLst>
                  <a:ext uri="{0D108BD9-81ED-4DB2-BD59-A6C34878D82A}">
                    <a16:rowId xmlns:a16="http://schemas.microsoft.com/office/drawing/2014/main" val="719543554"/>
                  </a:ext>
                </a:extLst>
              </a:tr>
              <a:tr h="361243">
                <a:tc>
                  <a:txBody>
                    <a:bodyPr/>
                    <a:lstStyle/>
                    <a:p>
                      <a:r>
                        <a:rPr lang="en-GB" sz="1800" kern="1200" dirty="0">
                          <a:ln>
                            <a:solidFill>
                              <a:schemeClr val="bg1">
                                <a:lumMod val="75000"/>
                                <a:lumOff val="25000"/>
                                <a:alpha val="10000"/>
                              </a:schemeClr>
                            </a:solidFill>
                          </a:ln>
                          <a:solidFill>
                            <a:schemeClr val="bg1"/>
                          </a:solidFill>
                          <a:effectLst/>
                          <a:latin typeface="+mj-lt"/>
                          <a:ea typeface="+mj-ea"/>
                        </a:rPr>
                        <a:t>5V</a:t>
                      </a:r>
                    </a:p>
                  </a:txBody>
                  <a:tcPr/>
                </a:tc>
                <a:tc>
                  <a:txBody>
                    <a:bodyPr/>
                    <a:lstStyle/>
                    <a:p>
                      <a:r>
                        <a:rPr lang="en-GB" sz="1800" kern="1200" dirty="0" err="1">
                          <a:ln>
                            <a:solidFill>
                              <a:schemeClr val="bg1">
                                <a:lumMod val="75000"/>
                                <a:lumOff val="25000"/>
                                <a:alpha val="10000"/>
                              </a:schemeClr>
                            </a:solidFill>
                          </a:ln>
                          <a:solidFill>
                            <a:schemeClr val="bg1"/>
                          </a:solidFill>
                          <a:effectLst/>
                          <a:latin typeface="+mj-lt"/>
                          <a:ea typeface="+mj-ea"/>
                        </a:rPr>
                        <a:t>Vcc</a:t>
                      </a:r>
                      <a:endParaRPr lang="en-GB" sz="1800" kern="1200" dirty="0">
                        <a:ln>
                          <a:solidFill>
                            <a:schemeClr val="bg1">
                              <a:lumMod val="75000"/>
                              <a:lumOff val="25000"/>
                              <a:alpha val="10000"/>
                            </a:schemeClr>
                          </a:solidFill>
                        </a:ln>
                        <a:solidFill>
                          <a:schemeClr val="bg1"/>
                        </a:solidFill>
                        <a:effectLst/>
                        <a:latin typeface="+mj-lt"/>
                        <a:ea typeface="+mj-ea"/>
                      </a:endParaRPr>
                    </a:p>
                  </a:txBody>
                  <a:tcPr/>
                </a:tc>
                <a:extLst>
                  <a:ext uri="{0D108BD9-81ED-4DB2-BD59-A6C34878D82A}">
                    <a16:rowId xmlns:a16="http://schemas.microsoft.com/office/drawing/2014/main" val="55419537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extLst>
                  <a:ext uri="{0D108BD9-81ED-4DB2-BD59-A6C34878D82A}">
                    <a16:rowId xmlns:a16="http://schemas.microsoft.com/office/drawing/2014/main" val="425226045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PH6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n-lt"/>
                          <a:ea typeface="+mn-ea"/>
                          <a:cs typeface="+mn-cs"/>
                        </a:rPr>
                        <a:t>Trigger</a:t>
                      </a:r>
                    </a:p>
                  </a:txBody>
                  <a:tcPr/>
                </a:tc>
                <a:extLst>
                  <a:ext uri="{0D108BD9-81ED-4DB2-BD59-A6C34878D82A}">
                    <a16:rowId xmlns:a16="http://schemas.microsoft.com/office/drawing/2014/main" val="748703062"/>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PL0 (ICP4)</a:t>
                      </a:r>
                    </a:p>
                  </a:txBody>
                  <a:tcPr/>
                </a:tc>
                <a:tc>
                  <a:txBody>
                    <a:bodyPr/>
                    <a:lstStyle/>
                    <a:p>
                      <a:r>
                        <a:rPr lang="en-GB" sz="1800" kern="1200" dirty="0">
                          <a:ln>
                            <a:solidFill>
                              <a:schemeClr val="bg1">
                                <a:lumMod val="75000"/>
                                <a:lumOff val="25000"/>
                                <a:alpha val="10000"/>
                              </a:schemeClr>
                            </a:solidFill>
                          </a:ln>
                          <a:solidFill>
                            <a:schemeClr val="bg1"/>
                          </a:solidFill>
                          <a:effectLst/>
                          <a:latin typeface="+mj-lt"/>
                          <a:ea typeface="+mj-ea"/>
                        </a:rPr>
                        <a:t>Echo</a:t>
                      </a:r>
                    </a:p>
                  </a:txBody>
                  <a:tcPr/>
                </a:tc>
                <a:extLst>
                  <a:ext uri="{0D108BD9-81ED-4DB2-BD59-A6C34878D82A}">
                    <a16:rowId xmlns:a16="http://schemas.microsoft.com/office/drawing/2014/main" val="2350379704"/>
                  </a:ext>
                </a:extLst>
              </a:tr>
            </a:tbl>
          </a:graphicData>
        </a:graphic>
      </p:graphicFrame>
      <p:sp>
        <p:nvSpPr>
          <p:cNvPr id="14" name="CaixaDeTexto 13">
            <a:extLst>
              <a:ext uri="{FF2B5EF4-FFF2-40B4-BE49-F238E27FC236}">
                <a16:creationId xmlns:a16="http://schemas.microsoft.com/office/drawing/2014/main" id="{D3697B12-F31C-443E-B6F4-F7C8F796F6B1}"/>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2105371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99C01B-F20B-4DF6-A303-BE145A784BED}"/>
              </a:ext>
            </a:extLst>
          </p:cNvPr>
          <p:cNvSpPr>
            <a:spLocks noGrp="1"/>
          </p:cNvSpPr>
          <p:nvPr>
            <p:ph type="title"/>
          </p:nvPr>
        </p:nvSpPr>
        <p:spPr/>
        <p:txBody>
          <a:bodyPr/>
          <a:lstStyle/>
          <a:p>
            <a:r>
              <a:rPr lang="en-US" dirty="0"/>
              <a:t> HC-SR04 (Sonar)</a:t>
            </a:r>
            <a:endParaRPr lang="en-GB" dirty="0"/>
          </a:p>
        </p:txBody>
      </p:sp>
      <p:sp>
        <p:nvSpPr>
          <p:cNvPr id="4" name="Marcador de Posição do Número do Diapositivo 3">
            <a:extLst>
              <a:ext uri="{FF2B5EF4-FFF2-40B4-BE49-F238E27FC236}">
                <a16:creationId xmlns:a16="http://schemas.microsoft.com/office/drawing/2014/main" id="{61252AEC-340C-43B3-BAE2-054BB6459657}"/>
              </a:ext>
            </a:extLst>
          </p:cNvPr>
          <p:cNvSpPr>
            <a:spLocks noGrp="1"/>
          </p:cNvSpPr>
          <p:nvPr>
            <p:ph type="sldNum" sz="quarter" idx="12"/>
          </p:nvPr>
        </p:nvSpPr>
        <p:spPr>
          <a:xfrm>
            <a:off x="11438455" y="6473640"/>
            <a:ext cx="753545" cy="365125"/>
          </a:xfrm>
        </p:spPr>
        <p:txBody>
          <a:bodyPr/>
          <a:lstStyle/>
          <a:p>
            <a:pPr algn="ctr"/>
            <a:fld id="{B6D363E0-5191-4ABE-9948-3E0C89764D3B}" type="slidenum">
              <a:rPr lang="en-GB" smtClean="0"/>
              <a:pPr algn="ctr"/>
              <a:t>13</a:t>
            </a:fld>
            <a:endParaRPr lang="en-GB"/>
          </a:p>
        </p:txBody>
      </p:sp>
      <p:pic>
        <p:nvPicPr>
          <p:cNvPr id="8" name="Imagem 7">
            <a:extLst>
              <a:ext uri="{FF2B5EF4-FFF2-40B4-BE49-F238E27FC236}">
                <a16:creationId xmlns:a16="http://schemas.microsoft.com/office/drawing/2014/main" id="{6CB43CB8-2CBA-45E4-A6CD-6D7A28B756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3588" y="2550500"/>
            <a:ext cx="4087654" cy="3650229"/>
          </a:xfrm>
          <a:prstGeom prst="rect">
            <a:avLst/>
          </a:prstGeom>
        </p:spPr>
      </p:pic>
      <p:graphicFrame>
        <p:nvGraphicFramePr>
          <p:cNvPr id="11" name="Tabela 8">
            <a:extLst>
              <a:ext uri="{FF2B5EF4-FFF2-40B4-BE49-F238E27FC236}">
                <a16:creationId xmlns:a16="http://schemas.microsoft.com/office/drawing/2014/main" id="{054BC11A-463A-48DC-A7E2-ADAF098D995C}"/>
              </a:ext>
            </a:extLst>
          </p:cNvPr>
          <p:cNvGraphicFramePr>
            <a:graphicFrameLocks noGrp="1"/>
          </p:cNvGraphicFramePr>
          <p:nvPr>
            <p:extLst>
              <p:ext uri="{D42A27DB-BD31-4B8C-83A1-F6EECF244321}">
                <p14:modId xmlns:p14="http://schemas.microsoft.com/office/powerpoint/2010/main" val="3929678852"/>
              </p:ext>
            </p:extLst>
          </p:nvPr>
        </p:nvGraphicFramePr>
        <p:xfrm>
          <a:off x="261426" y="4827402"/>
          <a:ext cx="2943414" cy="1828800"/>
        </p:xfrm>
        <a:graphic>
          <a:graphicData uri="http://schemas.openxmlformats.org/drawingml/2006/table">
            <a:tbl>
              <a:tblPr firstRow="1" bandRow="1">
                <a:tableStyleId>{5C22544A-7EE6-4342-B048-85BDC9FD1C3A}</a:tableStyleId>
              </a:tblPr>
              <a:tblGrid>
                <a:gridCol w="1333597">
                  <a:extLst>
                    <a:ext uri="{9D8B030D-6E8A-4147-A177-3AD203B41FA5}">
                      <a16:colId xmlns:a16="http://schemas.microsoft.com/office/drawing/2014/main" val="3915005502"/>
                    </a:ext>
                  </a:extLst>
                </a:gridCol>
                <a:gridCol w="1609817">
                  <a:extLst>
                    <a:ext uri="{9D8B030D-6E8A-4147-A177-3AD203B41FA5}">
                      <a16:colId xmlns:a16="http://schemas.microsoft.com/office/drawing/2014/main" val="1439416029"/>
                    </a:ext>
                  </a:extLst>
                </a:gridCol>
              </a:tblGrid>
              <a:tr h="361243">
                <a:tc>
                  <a:txBody>
                    <a:bodyPr/>
                    <a:lstStyle/>
                    <a:p>
                      <a:r>
                        <a:rPr lang="en-GB" sz="1800" kern="1200" dirty="0">
                          <a:ln>
                            <a:solidFill>
                              <a:schemeClr val="bg1">
                                <a:lumMod val="75000"/>
                                <a:lumOff val="25000"/>
                                <a:alpha val="10000"/>
                              </a:schemeClr>
                            </a:solidFill>
                          </a:ln>
                          <a:solidFill>
                            <a:schemeClr val="tx1"/>
                          </a:solidFill>
                          <a:effectLst/>
                          <a:latin typeface="+mj-lt"/>
                          <a:ea typeface="+mj-ea"/>
                        </a:rPr>
                        <a:t>Arduino</a:t>
                      </a:r>
                    </a:p>
                  </a:txBody>
                  <a:tcPr/>
                </a:tc>
                <a:tc>
                  <a:txBody>
                    <a:bodyPr/>
                    <a:lstStyle/>
                    <a:p>
                      <a:r>
                        <a:rPr lang="en-US" dirty="0"/>
                        <a:t>HC-SR04</a:t>
                      </a:r>
                      <a:endParaRPr lang="en-GB" sz="1800" kern="1200" dirty="0">
                        <a:ln>
                          <a:solidFill>
                            <a:schemeClr val="bg1">
                              <a:lumMod val="75000"/>
                              <a:lumOff val="25000"/>
                              <a:alpha val="10000"/>
                            </a:schemeClr>
                          </a:solidFill>
                        </a:ln>
                        <a:solidFill>
                          <a:schemeClr val="tx1"/>
                        </a:solidFill>
                        <a:effectLst/>
                        <a:latin typeface="+mj-lt"/>
                        <a:ea typeface="+mj-ea"/>
                      </a:endParaRPr>
                    </a:p>
                  </a:txBody>
                  <a:tcPr/>
                </a:tc>
                <a:extLst>
                  <a:ext uri="{0D108BD9-81ED-4DB2-BD59-A6C34878D82A}">
                    <a16:rowId xmlns:a16="http://schemas.microsoft.com/office/drawing/2014/main" val="719543554"/>
                  </a:ext>
                </a:extLst>
              </a:tr>
              <a:tr h="361243">
                <a:tc>
                  <a:txBody>
                    <a:bodyPr/>
                    <a:lstStyle/>
                    <a:p>
                      <a:r>
                        <a:rPr lang="en-GB" sz="1800" kern="1200" dirty="0">
                          <a:ln>
                            <a:solidFill>
                              <a:schemeClr val="bg1">
                                <a:lumMod val="75000"/>
                                <a:lumOff val="25000"/>
                                <a:alpha val="10000"/>
                              </a:schemeClr>
                            </a:solidFill>
                          </a:ln>
                          <a:solidFill>
                            <a:schemeClr val="bg1"/>
                          </a:solidFill>
                          <a:effectLst/>
                          <a:latin typeface="+mj-lt"/>
                          <a:ea typeface="+mj-ea"/>
                        </a:rPr>
                        <a:t>5V</a:t>
                      </a:r>
                    </a:p>
                  </a:txBody>
                  <a:tcPr/>
                </a:tc>
                <a:tc>
                  <a:txBody>
                    <a:bodyPr/>
                    <a:lstStyle/>
                    <a:p>
                      <a:r>
                        <a:rPr lang="en-GB" sz="1800" kern="1200" dirty="0" err="1">
                          <a:ln>
                            <a:solidFill>
                              <a:schemeClr val="bg1">
                                <a:lumMod val="75000"/>
                                <a:lumOff val="25000"/>
                                <a:alpha val="10000"/>
                              </a:schemeClr>
                            </a:solidFill>
                          </a:ln>
                          <a:solidFill>
                            <a:schemeClr val="bg1"/>
                          </a:solidFill>
                          <a:effectLst/>
                          <a:latin typeface="+mj-lt"/>
                          <a:ea typeface="+mj-ea"/>
                        </a:rPr>
                        <a:t>Vcc</a:t>
                      </a:r>
                      <a:endParaRPr lang="en-GB" sz="1800" kern="1200" dirty="0">
                        <a:ln>
                          <a:solidFill>
                            <a:schemeClr val="bg1">
                              <a:lumMod val="75000"/>
                              <a:lumOff val="25000"/>
                              <a:alpha val="10000"/>
                            </a:schemeClr>
                          </a:solidFill>
                        </a:ln>
                        <a:solidFill>
                          <a:schemeClr val="bg1"/>
                        </a:solidFill>
                        <a:effectLst/>
                        <a:latin typeface="+mj-lt"/>
                        <a:ea typeface="+mj-ea"/>
                      </a:endParaRPr>
                    </a:p>
                  </a:txBody>
                  <a:tcPr/>
                </a:tc>
                <a:extLst>
                  <a:ext uri="{0D108BD9-81ED-4DB2-BD59-A6C34878D82A}">
                    <a16:rowId xmlns:a16="http://schemas.microsoft.com/office/drawing/2014/main" val="55419537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extLst>
                  <a:ext uri="{0D108BD9-81ED-4DB2-BD59-A6C34878D82A}">
                    <a16:rowId xmlns:a16="http://schemas.microsoft.com/office/drawing/2014/main" val="425226045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PH6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n-lt"/>
                          <a:ea typeface="+mn-ea"/>
                          <a:cs typeface="+mn-cs"/>
                        </a:rPr>
                        <a:t>Trigger</a:t>
                      </a:r>
                    </a:p>
                  </a:txBody>
                  <a:tcPr/>
                </a:tc>
                <a:extLst>
                  <a:ext uri="{0D108BD9-81ED-4DB2-BD59-A6C34878D82A}">
                    <a16:rowId xmlns:a16="http://schemas.microsoft.com/office/drawing/2014/main" val="748703062"/>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PL0 (ICP4)</a:t>
                      </a:r>
                    </a:p>
                  </a:txBody>
                  <a:tcPr/>
                </a:tc>
                <a:tc>
                  <a:txBody>
                    <a:bodyPr/>
                    <a:lstStyle/>
                    <a:p>
                      <a:r>
                        <a:rPr lang="en-GB" sz="1800" kern="1200" dirty="0">
                          <a:ln>
                            <a:solidFill>
                              <a:schemeClr val="bg1">
                                <a:lumMod val="75000"/>
                                <a:lumOff val="25000"/>
                                <a:alpha val="10000"/>
                              </a:schemeClr>
                            </a:solidFill>
                          </a:ln>
                          <a:solidFill>
                            <a:schemeClr val="bg1"/>
                          </a:solidFill>
                          <a:effectLst/>
                          <a:latin typeface="+mj-lt"/>
                          <a:ea typeface="+mj-ea"/>
                        </a:rPr>
                        <a:t>Echo</a:t>
                      </a:r>
                    </a:p>
                  </a:txBody>
                  <a:tcPr/>
                </a:tc>
                <a:extLst>
                  <a:ext uri="{0D108BD9-81ED-4DB2-BD59-A6C34878D82A}">
                    <a16:rowId xmlns:a16="http://schemas.microsoft.com/office/drawing/2014/main" val="2350379704"/>
                  </a:ext>
                </a:extLst>
              </a:tr>
            </a:tbl>
          </a:graphicData>
        </a:graphic>
      </p:graphicFrame>
      <p:sp>
        <p:nvSpPr>
          <p:cNvPr id="13" name="CaixaDeTexto 12">
            <a:extLst>
              <a:ext uri="{FF2B5EF4-FFF2-40B4-BE49-F238E27FC236}">
                <a16:creationId xmlns:a16="http://schemas.microsoft.com/office/drawing/2014/main" id="{4C091E5F-9411-40ED-8D5F-ED3ED924C2D3}"/>
              </a:ext>
            </a:extLst>
          </p:cNvPr>
          <p:cNvSpPr txBox="1"/>
          <p:nvPr/>
        </p:nvSpPr>
        <p:spPr>
          <a:xfrm>
            <a:off x="3953150" y="5209244"/>
            <a:ext cx="3352870" cy="369332"/>
          </a:xfrm>
          <a:prstGeom prst="rect">
            <a:avLst/>
          </a:prstGeom>
          <a:noFill/>
        </p:spPr>
        <p:txBody>
          <a:bodyPr wrap="square">
            <a:spAutoFit/>
          </a:bodyPr>
          <a:lstStyle/>
          <a:p>
            <a:r>
              <a:rPr lang="pt-PT" dirty="0" err="1"/>
              <a:t>duration</a:t>
            </a:r>
            <a:r>
              <a:rPr lang="pt-PT" dirty="0"/>
              <a:t> = T2-T1+65535*</a:t>
            </a:r>
            <a:r>
              <a:rPr lang="pt-PT" dirty="0" err="1"/>
              <a:t>s_over</a:t>
            </a:r>
            <a:endParaRPr lang="en-GB" dirty="0"/>
          </a:p>
        </p:txBody>
      </p:sp>
      <p:sp>
        <p:nvSpPr>
          <p:cNvPr id="15" name="CaixaDeTexto 14">
            <a:extLst>
              <a:ext uri="{FF2B5EF4-FFF2-40B4-BE49-F238E27FC236}">
                <a16:creationId xmlns:a16="http://schemas.microsoft.com/office/drawing/2014/main" id="{1256EBD6-ACEA-4636-900D-87C8144E0289}"/>
              </a:ext>
            </a:extLst>
          </p:cNvPr>
          <p:cNvSpPr txBox="1"/>
          <p:nvPr/>
        </p:nvSpPr>
        <p:spPr>
          <a:xfrm>
            <a:off x="3695395" y="5741802"/>
            <a:ext cx="3868380" cy="646331"/>
          </a:xfrm>
          <a:prstGeom prst="rect">
            <a:avLst/>
          </a:prstGeom>
          <a:noFill/>
        </p:spPr>
        <p:txBody>
          <a:bodyPr wrap="square">
            <a:spAutoFit/>
          </a:bodyPr>
          <a:lstStyle/>
          <a:p>
            <a:r>
              <a:rPr lang="fr-FR" dirty="0"/>
              <a:t>distance= duration/(29 * 2 * 16)</a:t>
            </a:r>
          </a:p>
          <a:p>
            <a:r>
              <a:rPr lang="fr-FR" dirty="0"/>
              <a:t>		      = duration/928 [cm] </a:t>
            </a:r>
            <a:endParaRPr lang="en-GB" dirty="0"/>
          </a:p>
        </p:txBody>
      </p:sp>
      <p:sp>
        <p:nvSpPr>
          <p:cNvPr id="17" name="CaixaDeTexto 16">
            <a:extLst>
              <a:ext uri="{FF2B5EF4-FFF2-40B4-BE49-F238E27FC236}">
                <a16:creationId xmlns:a16="http://schemas.microsoft.com/office/drawing/2014/main" id="{4DF6CDD1-8451-4F5D-B2D0-A80634B55FC2}"/>
              </a:ext>
            </a:extLst>
          </p:cNvPr>
          <p:cNvSpPr txBox="1"/>
          <p:nvPr/>
        </p:nvSpPr>
        <p:spPr>
          <a:xfrm>
            <a:off x="459420" y="1580050"/>
            <a:ext cx="10886242" cy="923330"/>
          </a:xfrm>
          <a:prstGeom prst="rect">
            <a:avLst/>
          </a:prstGeom>
          <a:noFill/>
        </p:spPr>
        <p:txBody>
          <a:bodyPr wrap="square">
            <a:spAutoFit/>
          </a:bodyPr>
          <a:lstStyle/>
          <a:p>
            <a:pPr algn="just"/>
            <a:r>
              <a:rPr lang="en-US" dirty="0"/>
              <a:t>	The Echo pin should be connected to an input pin of the microcontroller, because in this pin after the wave is reflected on the ball it goes high for a particular amount of time, which will be equal to the time taken for the wave to return back to the sensor.</a:t>
            </a:r>
            <a:endParaRPr lang="en-GB" dirty="0"/>
          </a:p>
        </p:txBody>
      </p:sp>
      <p:sp>
        <p:nvSpPr>
          <p:cNvPr id="20" name="CaixaDeTexto 19">
            <a:extLst>
              <a:ext uri="{FF2B5EF4-FFF2-40B4-BE49-F238E27FC236}">
                <a16:creationId xmlns:a16="http://schemas.microsoft.com/office/drawing/2014/main" id="{0784AD85-3EFC-45F6-9932-CD6D713DAEDE}"/>
              </a:ext>
            </a:extLst>
          </p:cNvPr>
          <p:cNvSpPr txBox="1"/>
          <p:nvPr/>
        </p:nvSpPr>
        <p:spPr>
          <a:xfrm>
            <a:off x="459420" y="3027002"/>
            <a:ext cx="7104355" cy="1477328"/>
          </a:xfrm>
          <a:prstGeom prst="rect">
            <a:avLst/>
          </a:prstGeom>
          <a:noFill/>
        </p:spPr>
        <p:txBody>
          <a:bodyPr wrap="square">
            <a:spAutoFit/>
          </a:bodyPr>
          <a:lstStyle/>
          <a:p>
            <a:pPr algn="just"/>
            <a:r>
              <a:rPr lang="en-US" dirty="0"/>
              <a:t>	The Input Capture is sensitive to rising flanks because it is expected to be the beam of the reflected wave. Then the time of the ICR4 is saved in a variable (in this case T1) and then the sensing mode is changed to falling flank waiting for the wave ends and again saving the time in a variable (T2).</a:t>
            </a:r>
            <a:endParaRPr lang="en-GB" dirty="0"/>
          </a:p>
        </p:txBody>
      </p:sp>
      <p:sp>
        <p:nvSpPr>
          <p:cNvPr id="22" name="CaixaDeTexto 21">
            <a:extLst>
              <a:ext uri="{FF2B5EF4-FFF2-40B4-BE49-F238E27FC236}">
                <a16:creationId xmlns:a16="http://schemas.microsoft.com/office/drawing/2014/main" id="{3EABA414-D71F-4D68-98B1-B7DD78E4BB22}"/>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pic>
        <p:nvPicPr>
          <p:cNvPr id="12" name="Imagem 11">
            <a:extLst>
              <a:ext uri="{FF2B5EF4-FFF2-40B4-BE49-F238E27FC236}">
                <a16:creationId xmlns:a16="http://schemas.microsoft.com/office/drawing/2014/main" id="{501783B0-451B-4AF0-8269-9999DB2BC784}"/>
              </a:ext>
            </a:extLst>
          </p:cNvPr>
          <p:cNvPicPr>
            <a:picLocks noChangeAspect="1"/>
          </p:cNvPicPr>
          <p:nvPr/>
        </p:nvPicPr>
        <p:blipFill>
          <a:blip r:embed="rId3"/>
          <a:stretch>
            <a:fillRect/>
          </a:stretch>
        </p:blipFill>
        <p:spPr>
          <a:xfrm>
            <a:off x="3432656" y="4593921"/>
            <a:ext cx="4236026" cy="1969310"/>
          </a:xfrm>
          <a:prstGeom prst="rect">
            <a:avLst/>
          </a:prstGeom>
        </p:spPr>
      </p:pic>
    </p:spTree>
    <p:extLst>
      <p:ext uri="{BB962C8B-B14F-4D97-AF65-F5344CB8AC3E}">
        <p14:creationId xmlns:p14="http://schemas.microsoft.com/office/powerpoint/2010/main" val="9988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OV_8897] Arduino Mega 2560 Pinout Download Diagram">
            <a:extLst>
              <a:ext uri="{FF2B5EF4-FFF2-40B4-BE49-F238E27FC236}">
                <a16:creationId xmlns:a16="http://schemas.microsoft.com/office/drawing/2014/main" id="{9FB39598-4389-4D28-975C-8CA165C762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1463" r="37517" b="32323"/>
          <a:stretch/>
        </p:blipFill>
        <p:spPr bwMode="auto">
          <a:xfrm>
            <a:off x="7563861" y="2706923"/>
            <a:ext cx="3855399" cy="406027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B198135C-FD72-454B-BC08-136FF9848B1F}"/>
              </a:ext>
            </a:extLst>
          </p:cNvPr>
          <p:cNvSpPr>
            <a:spLocks noGrp="1"/>
          </p:cNvSpPr>
          <p:nvPr>
            <p:ph type="title"/>
          </p:nvPr>
        </p:nvSpPr>
        <p:spPr/>
        <p:txBody>
          <a:bodyPr/>
          <a:lstStyle/>
          <a:p>
            <a:r>
              <a:rPr lang="en-GB" dirty="0"/>
              <a:t>HDSP-B0xE </a:t>
            </a:r>
            <a:r>
              <a:rPr lang="en-US" dirty="0"/>
              <a:t>(4 digit 7 segment display)</a:t>
            </a:r>
            <a:endParaRPr lang="en-GB" dirty="0"/>
          </a:p>
        </p:txBody>
      </p:sp>
      <p:sp>
        <p:nvSpPr>
          <p:cNvPr id="10" name="Marcador de Posição do Número do Diapositivo 9">
            <a:extLst>
              <a:ext uri="{FF2B5EF4-FFF2-40B4-BE49-F238E27FC236}">
                <a16:creationId xmlns:a16="http://schemas.microsoft.com/office/drawing/2014/main" id="{7303CE15-4C73-4DFF-9D5D-D5A17F216225}"/>
              </a:ext>
            </a:extLst>
          </p:cNvPr>
          <p:cNvSpPr>
            <a:spLocks noGrp="1"/>
          </p:cNvSpPr>
          <p:nvPr>
            <p:ph type="sldNum" sz="quarter" idx="12"/>
          </p:nvPr>
        </p:nvSpPr>
        <p:spPr>
          <a:xfrm>
            <a:off x="11403218" y="6492875"/>
            <a:ext cx="753545" cy="365125"/>
          </a:xfrm>
        </p:spPr>
        <p:txBody>
          <a:bodyPr/>
          <a:lstStyle/>
          <a:p>
            <a:pPr algn="ctr"/>
            <a:fld id="{B6D363E0-5191-4ABE-9948-3E0C89764D3B}" type="slidenum">
              <a:rPr lang="en-GB" smtClean="0"/>
              <a:pPr algn="ctr"/>
              <a:t>14</a:t>
            </a:fld>
            <a:endParaRPr lang="en-GB" dirty="0"/>
          </a:p>
        </p:txBody>
      </p:sp>
      <p:graphicFrame>
        <p:nvGraphicFramePr>
          <p:cNvPr id="7" name="Tabela 8">
            <a:extLst>
              <a:ext uri="{FF2B5EF4-FFF2-40B4-BE49-F238E27FC236}">
                <a16:creationId xmlns:a16="http://schemas.microsoft.com/office/drawing/2014/main" id="{788F86B6-3A87-4424-A56C-410E2B88363E}"/>
              </a:ext>
            </a:extLst>
          </p:cNvPr>
          <p:cNvGraphicFramePr>
            <a:graphicFrameLocks noGrp="1"/>
          </p:cNvGraphicFramePr>
          <p:nvPr>
            <p:extLst>
              <p:ext uri="{D42A27DB-BD31-4B8C-83A1-F6EECF244321}">
                <p14:modId xmlns:p14="http://schemas.microsoft.com/office/powerpoint/2010/main" val="1001115154"/>
              </p:ext>
            </p:extLst>
          </p:nvPr>
        </p:nvGraphicFramePr>
        <p:xfrm>
          <a:off x="1438401" y="1737994"/>
          <a:ext cx="3855399" cy="4754880"/>
        </p:xfrm>
        <a:graphic>
          <a:graphicData uri="http://schemas.openxmlformats.org/drawingml/2006/table">
            <a:tbl>
              <a:tblPr firstRow="1" bandRow="1">
                <a:tableStyleId>{5C22544A-7EE6-4342-B048-85BDC9FD1C3A}</a:tableStyleId>
              </a:tblPr>
              <a:tblGrid>
                <a:gridCol w="1286249">
                  <a:extLst>
                    <a:ext uri="{9D8B030D-6E8A-4147-A177-3AD203B41FA5}">
                      <a16:colId xmlns:a16="http://schemas.microsoft.com/office/drawing/2014/main" val="3915005502"/>
                    </a:ext>
                  </a:extLst>
                </a:gridCol>
                <a:gridCol w="2569150">
                  <a:extLst>
                    <a:ext uri="{9D8B030D-6E8A-4147-A177-3AD203B41FA5}">
                      <a16:colId xmlns:a16="http://schemas.microsoft.com/office/drawing/2014/main" val="1439416029"/>
                    </a:ext>
                  </a:extLst>
                </a:gridCol>
              </a:tblGrid>
              <a:tr h="361243">
                <a:tc>
                  <a:txBody>
                    <a:bodyPr/>
                    <a:lstStyle/>
                    <a:p>
                      <a:r>
                        <a:rPr lang="en-GB" sz="1800" kern="1200" dirty="0">
                          <a:ln>
                            <a:solidFill>
                              <a:schemeClr val="bg1">
                                <a:lumMod val="75000"/>
                                <a:lumOff val="25000"/>
                                <a:alpha val="10000"/>
                              </a:schemeClr>
                            </a:solidFill>
                          </a:ln>
                          <a:solidFill>
                            <a:schemeClr val="tx1"/>
                          </a:solidFill>
                          <a:effectLst/>
                          <a:latin typeface="+mj-lt"/>
                          <a:ea typeface="+mj-ea"/>
                        </a:rPr>
                        <a:t>Arduino</a:t>
                      </a:r>
                    </a:p>
                  </a:txBody>
                  <a:tcPr/>
                </a:tc>
                <a:tc>
                  <a:txBody>
                    <a:bodyPr/>
                    <a:lstStyle/>
                    <a:p>
                      <a:r>
                        <a:rPr lang="en-GB" sz="1800" kern="1200" dirty="0">
                          <a:ln>
                            <a:solidFill>
                              <a:schemeClr val="bg1">
                                <a:lumMod val="75000"/>
                                <a:lumOff val="25000"/>
                                <a:alpha val="10000"/>
                              </a:schemeClr>
                            </a:solidFill>
                          </a:ln>
                          <a:solidFill>
                            <a:schemeClr val="tx1"/>
                          </a:solidFill>
                          <a:effectLst/>
                          <a:latin typeface="+mj-lt"/>
                          <a:ea typeface="+mj-ea"/>
                        </a:rPr>
                        <a:t>4 digit 7 segment led</a:t>
                      </a:r>
                    </a:p>
                  </a:txBody>
                  <a:tcPr/>
                </a:tc>
                <a:extLst>
                  <a:ext uri="{0D108BD9-81ED-4DB2-BD59-A6C34878D82A}">
                    <a16:rowId xmlns:a16="http://schemas.microsoft.com/office/drawing/2014/main" val="719543554"/>
                  </a:ext>
                </a:extLst>
              </a:tr>
              <a:tr h="361243">
                <a:tc>
                  <a:txBody>
                    <a:bodyPr/>
                    <a:lstStyle/>
                    <a:p>
                      <a:r>
                        <a:rPr lang="en-GB" sz="1800" kern="1200" dirty="0">
                          <a:ln>
                            <a:solidFill>
                              <a:schemeClr val="bg1">
                                <a:lumMod val="75000"/>
                                <a:lumOff val="25000"/>
                                <a:alpha val="10000"/>
                              </a:schemeClr>
                            </a:solidFill>
                          </a:ln>
                          <a:solidFill>
                            <a:schemeClr val="bg1"/>
                          </a:solidFill>
                          <a:effectLst/>
                          <a:latin typeface="+mj-lt"/>
                          <a:ea typeface="+mj-ea"/>
                        </a:rPr>
                        <a:t>PF0</a:t>
                      </a:r>
                    </a:p>
                  </a:txBody>
                  <a:tcPr/>
                </a:tc>
                <a:tc>
                  <a:txBody>
                    <a:bodyPr/>
                    <a:lstStyle/>
                    <a:p>
                      <a:r>
                        <a:rPr lang="en-GB" sz="1800" kern="1200" dirty="0">
                          <a:ln>
                            <a:solidFill>
                              <a:schemeClr val="bg1">
                                <a:lumMod val="75000"/>
                                <a:lumOff val="25000"/>
                                <a:alpha val="10000"/>
                              </a:schemeClr>
                            </a:solidFill>
                          </a:ln>
                          <a:solidFill>
                            <a:schemeClr val="bg1"/>
                          </a:solidFill>
                          <a:effectLst/>
                          <a:latin typeface="+mj-lt"/>
                          <a:ea typeface="+mj-ea"/>
                        </a:rPr>
                        <a:t>DP (3)</a:t>
                      </a:r>
                    </a:p>
                  </a:txBody>
                  <a:tcPr/>
                </a:tc>
                <a:extLst>
                  <a:ext uri="{0D108BD9-81ED-4DB2-BD59-A6C34878D82A}">
                    <a16:rowId xmlns:a16="http://schemas.microsoft.com/office/drawing/2014/main" val="55419537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PF1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 (5)</a:t>
                      </a:r>
                    </a:p>
                  </a:txBody>
                  <a:tcPr/>
                </a:tc>
                <a:extLst>
                  <a:ext uri="{0D108BD9-81ED-4DB2-BD59-A6C34878D82A}">
                    <a16:rowId xmlns:a16="http://schemas.microsoft.com/office/drawing/2014/main" val="748703062"/>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PF2</a:t>
                      </a:r>
                    </a:p>
                  </a:txBody>
                  <a:tcPr/>
                </a:tc>
                <a:tc>
                  <a:txBody>
                    <a:bodyPr/>
                    <a:lstStyle/>
                    <a:p>
                      <a:r>
                        <a:rPr lang="en-GB" sz="1800" kern="1200" dirty="0">
                          <a:ln>
                            <a:solidFill>
                              <a:schemeClr val="bg1">
                                <a:lumMod val="75000"/>
                                <a:lumOff val="25000"/>
                                <a:alpha val="10000"/>
                              </a:schemeClr>
                            </a:solidFill>
                          </a:ln>
                          <a:solidFill>
                            <a:schemeClr val="bg1"/>
                          </a:solidFill>
                          <a:effectLst/>
                          <a:latin typeface="+mj-lt"/>
                          <a:ea typeface="+mj-ea"/>
                        </a:rPr>
                        <a:t>F (10)</a:t>
                      </a:r>
                    </a:p>
                  </a:txBody>
                  <a:tcPr/>
                </a:tc>
                <a:extLst>
                  <a:ext uri="{0D108BD9-81ED-4DB2-BD59-A6C34878D82A}">
                    <a16:rowId xmlns:a16="http://schemas.microsoft.com/office/drawing/2014/main" val="2350379704"/>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PF3</a:t>
                      </a:r>
                    </a:p>
                  </a:txBody>
                  <a:tcPr/>
                </a:tc>
                <a:tc>
                  <a:txBody>
                    <a:bodyPr/>
                    <a:lstStyle/>
                    <a:p>
                      <a:r>
                        <a:rPr lang="en-GB" sz="1800" kern="1200" dirty="0">
                          <a:ln>
                            <a:solidFill>
                              <a:schemeClr val="bg1">
                                <a:lumMod val="75000"/>
                                <a:lumOff val="25000"/>
                                <a:alpha val="10000"/>
                              </a:schemeClr>
                            </a:solidFill>
                          </a:ln>
                          <a:solidFill>
                            <a:schemeClr val="bg1"/>
                          </a:solidFill>
                          <a:effectLst/>
                          <a:latin typeface="+mj-lt"/>
                          <a:ea typeface="+mj-ea"/>
                        </a:rPr>
                        <a:t>E (1)</a:t>
                      </a:r>
                    </a:p>
                  </a:txBody>
                  <a:tcPr/>
                </a:tc>
                <a:extLst>
                  <a:ext uri="{0D108BD9-81ED-4DB2-BD59-A6C34878D82A}">
                    <a16:rowId xmlns:a16="http://schemas.microsoft.com/office/drawing/2014/main" val="3779863932"/>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PF4</a:t>
                      </a:r>
                    </a:p>
                  </a:txBody>
                  <a:tcPr/>
                </a:tc>
                <a:tc>
                  <a:txBody>
                    <a:bodyPr/>
                    <a:lstStyle/>
                    <a:p>
                      <a:r>
                        <a:rPr lang="en-GB" sz="1800" kern="1200" dirty="0">
                          <a:ln>
                            <a:solidFill>
                              <a:schemeClr val="bg1">
                                <a:lumMod val="75000"/>
                                <a:lumOff val="25000"/>
                                <a:alpha val="10000"/>
                              </a:schemeClr>
                            </a:solidFill>
                          </a:ln>
                          <a:solidFill>
                            <a:schemeClr val="bg1"/>
                          </a:solidFill>
                          <a:effectLst/>
                          <a:latin typeface="+mj-lt"/>
                          <a:ea typeface="+mj-ea"/>
                        </a:rPr>
                        <a:t>D (2)</a:t>
                      </a:r>
                    </a:p>
                  </a:txBody>
                  <a:tcPr/>
                </a:tc>
                <a:extLst>
                  <a:ext uri="{0D108BD9-81ED-4DB2-BD59-A6C34878D82A}">
                    <a16:rowId xmlns:a16="http://schemas.microsoft.com/office/drawing/2014/main" val="3162342064"/>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PF5</a:t>
                      </a:r>
                    </a:p>
                  </a:txBody>
                  <a:tcPr/>
                </a:tc>
                <a:tc>
                  <a:txBody>
                    <a:bodyPr/>
                    <a:lstStyle/>
                    <a:p>
                      <a:r>
                        <a:rPr lang="en-GB" sz="1800" kern="1200" dirty="0">
                          <a:ln>
                            <a:solidFill>
                              <a:schemeClr val="bg1">
                                <a:lumMod val="75000"/>
                                <a:lumOff val="25000"/>
                                <a:alpha val="10000"/>
                              </a:schemeClr>
                            </a:solidFill>
                          </a:ln>
                          <a:solidFill>
                            <a:schemeClr val="bg1"/>
                          </a:solidFill>
                          <a:effectLst/>
                          <a:latin typeface="+mj-lt"/>
                          <a:ea typeface="+mj-ea"/>
                        </a:rPr>
                        <a:t>C (4)</a:t>
                      </a:r>
                    </a:p>
                  </a:txBody>
                  <a:tcPr/>
                </a:tc>
                <a:extLst>
                  <a:ext uri="{0D108BD9-81ED-4DB2-BD59-A6C34878D82A}">
                    <a16:rowId xmlns:a16="http://schemas.microsoft.com/office/drawing/2014/main" val="155197442"/>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PF6</a:t>
                      </a:r>
                    </a:p>
                  </a:txBody>
                  <a:tcPr/>
                </a:tc>
                <a:tc>
                  <a:txBody>
                    <a:bodyPr/>
                    <a:lstStyle/>
                    <a:p>
                      <a:r>
                        <a:rPr lang="en-GB" sz="1800" kern="1200" dirty="0">
                          <a:ln>
                            <a:solidFill>
                              <a:schemeClr val="bg1">
                                <a:lumMod val="75000"/>
                                <a:lumOff val="25000"/>
                                <a:alpha val="10000"/>
                              </a:schemeClr>
                            </a:solidFill>
                          </a:ln>
                          <a:solidFill>
                            <a:schemeClr val="bg1"/>
                          </a:solidFill>
                          <a:effectLst/>
                          <a:latin typeface="+mj-lt"/>
                          <a:ea typeface="+mj-ea"/>
                        </a:rPr>
                        <a:t>B (7)</a:t>
                      </a:r>
                    </a:p>
                  </a:txBody>
                  <a:tcPr/>
                </a:tc>
                <a:extLst>
                  <a:ext uri="{0D108BD9-81ED-4DB2-BD59-A6C34878D82A}">
                    <a16:rowId xmlns:a16="http://schemas.microsoft.com/office/drawing/2014/main" val="2631159078"/>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PF7</a:t>
                      </a:r>
                    </a:p>
                  </a:txBody>
                  <a:tcPr/>
                </a:tc>
                <a:tc>
                  <a:txBody>
                    <a:bodyPr/>
                    <a:lstStyle/>
                    <a:p>
                      <a:r>
                        <a:rPr lang="en-GB" sz="1800" kern="1200" dirty="0">
                          <a:ln>
                            <a:solidFill>
                              <a:schemeClr val="bg1">
                                <a:lumMod val="75000"/>
                                <a:lumOff val="25000"/>
                                <a:alpha val="10000"/>
                              </a:schemeClr>
                            </a:solidFill>
                          </a:ln>
                          <a:solidFill>
                            <a:schemeClr val="bg1"/>
                          </a:solidFill>
                          <a:effectLst/>
                          <a:latin typeface="+mj-lt"/>
                          <a:ea typeface="+mj-ea"/>
                        </a:rPr>
                        <a:t>A (11)</a:t>
                      </a:r>
                    </a:p>
                  </a:txBody>
                  <a:tcPr/>
                </a:tc>
                <a:extLst>
                  <a:ext uri="{0D108BD9-81ED-4DB2-BD59-A6C34878D82A}">
                    <a16:rowId xmlns:a16="http://schemas.microsoft.com/office/drawing/2014/main" val="1096835833"/>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PK0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Digit  4 (6)</a:t>
                      </a:r>
                    </a:p>
                  </a:txBody>
                  <a:tcPr/>
                </a:tc>
                <a:extLst>
                  <a:ext uri="{0D108BD9-81ED-4DB2-BD59-A6C34878D82A}">
                    <a16:rowId xmlns:a16="http://schemas.microsoft.com/office/drawing/2014/main" val="1270768299"/>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PK1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Digit  2 (8)</a:t>
                      </a:r>
                    </a:p>
                  </a:txBody>
                  <a:tcPr/>
                </a:tc>
                <a:extLst>
                  <a:ext uri="{0D108BD9-81ED-4DB2-BD59-A6C34878D82A}">
                    <a16:rowId xmlns:a16="http://schemas.microsoft.com/office/drawing/2014/main" val="342392801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PK2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Digit  3 (9)</a:t>
                      </a:r>
                    </a:p>
                  </a:txBody>
                  <a:tcPr/>
                </a:tc>
                <a:extLst>
                  <a:ext uri="{0D108BD9-81ED-4DB2-BD59-A6C34878D82A}">
                    <a16:rowId xmlns:a16="http://schemas.microsoft.com/office/drawing/2014/main" val="1276803004"/>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PK3</a:t>
                      </a:r>
                    </a:p>
                  </a:txBody>
                  <a:tcPr/>
                </a:tc>
                <a:tc>
                  <a:txBody>
                    <a:bodyPr/>
                    <a:lstStyle/>
                    <a:p>
                      <a:r>
                        <a:rPr lang="en-GB" sz="1800" kern="1200" dirty="0">
                          <a:ln>
                            <a:solidFill>
                              <a:schemeClr val="bg1">
                                <a:lumMod val="75000"/>
                                <a:lumOff val="25000"/>
                                <a:alpha val="10000"/>
                              </a:schemeClr>
                            </a:solidFill>
                          </a:ln>
                          <a:solidFill>
                            <a:schemeClr val="bg1"/>
                          </a:solidFill>
                          <a:effectLst/>
                          <a:latin typeface="+mj-lt"/>
                          <a:ea typeface="+mj-ea"/>
                        </a:rPr>
                        <a:t>Digit  1 (12)</a:t>
                      </a:r>
                    </a:p>
                  </a:txBody>
                  <a:tcPr/>
                </a:tc>
                <a:extLst>
                  <a:ext uri="{0D108BD9-81ED-4DB2-BD59-A6C34878D82A}">
                    <a16:rowId xmlns:a16="http://schemas.microsoft.com/office/drawing/2014/main" val="2744800581"/>
                  </a:ext>
                </a:extLst>
              </a:tr>
            </a:tbl>
          </a:graphicData>
        </a:graphic>
      </p:graphicFrame>
      <p:pic>
        <p:nvPicPr>
          <p:cNvPr id="8" name="Imagem 7">
            <a:extLst>
              <a:ext uri="{FF2B5EF4-FFF2-40B4-BE49-F238E27FC236}">
                <a16:creationId xmlns:a16="http://schemas.microsoft.com/office/drawing/2014/main" id="{8BE6FEB7-0AA8-4E37-848A-B7CEC66D9FC8}"/>
              </a:ext>
            </a:extLst>
          </p:cNvPr>
          <p:cNvPicPr>
            <a:picLocks noChangeAspect="1"/>
          </p:cNvPicPr>
          <p:nvPr/>
        </p:nvPicPr>
        <p:blipFill>
          <a:blip r:embed="rId3"/>
          <a:stretch>
            <a:fillRect/>
          </a:stretch>
        </p:blipFill>
        <p:spPr>
          <a:xfrm>
            <a:off x="6298034" y="1737994"/>
            <a:ext cx="5731800" cy="2204538"/>
          </a:xfrm>
          <a:prstGeom prst="rect">
            <a:avLst/>
          </a:prstGeom>
        </p:spPr>
      </p:pic>
      <p:pic>
        <p:nvPicPr>
          <p:cNvPr id="9" name="Imagem 8">
            <a:extLst>
              <a:ext uri="{FF2B5EF4-FFF2-40B4-BE49-F238E27FC236}">
                <a16:creationId xmlns:a16="http://schemas.microsoft.com/office/drawing/2014/main" id="{D0987692-1EA5-4277-8C54-06541855591B}"/>
              </a:ext>
            </a:extLst>
          </p:cNvPr>
          <p:cNvPicPr>
            <a:picLocks noChangeAspect="1"/>
          </p:cNvPicPr>
          <p:nvPr/>
        </p:nvPicPr>
        <p:blipFill>
          <a:blip r:embed="rId4"/>
          <a:stretch>
            <a:fillRect/>
          </a:stretch>
        </p:blipFill>
        <p:spPr>
          <a:xfrm>
            <a:off x="5937246" y="2920299"/>
            <a:ext cx="721576" cy="1022233"/>
          </a:xfrm>
          <a:prstGeom prst="rect">
            <a:avLst/>
          </a:prstGeom>
        </p:spPr>
      </p:pic>
      <p:sp>
        <p:nvSpPr>
          <p:cNvPr id="11" name="CaixaDeTexto 10">
            <a:extLst>
              <a:ext uri="{FF2B5EF4-FFF2-40B4-BE49-F238E27FC236}">
                <a16:creationId xmlns:a16="http://schemas.microsoft.com/office/drawing/2014/main" id="{6EC84388-A7C8-4DA4-BEAB-49120786DA41}"/>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20320181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8135C-FD72-454B-BC08-136FF9848B1F}"/>
              </a:ext>
            </a:extLst>
          </p:cNvPr>
          <p:cNvSpPr>
            <a:spLocks noGrp="1"/>
          </p:cNvSpPr>
          <p:nvPr>
            <p:ph type="title"/>
          </p:nvPr>
        </p:nvSpPr>
        <p:spPr/>
        <p:txBody>
          <a:bodyPr>
            <a:normAutofit fontScale="90000"/>
          </a:bodyPr>
          <a:lstStyle/>
          <a:p>
            <a:r>
              <a:rPr lang="pt-PT" dirty="0" err="1"/>
              <a:t>Control</a:t>
            </a:r>
            <a:r>
              <a:rPr lang="pt-PT" dirty="0"/>
              <a:t>: PID (</a:t>
            </a:r>
            <a:r>
              <a:rPr lang="pt-PT" dirty="0" err="1"/>
              <a:t>Proportional</a:t>
            </a:r>
            <a:r>
              <a:rPr lang="pt-PT" dirty="0"/>
              <a:t>–Integral–</a:t>
            </a:r>
            <a:r>
              <a:rPr lang="pt-PT" dirty="0" err="1"/>
              <a:t>Derivative</a:t>
            </a:r>
            <a:r>
              <a:rPr lang="pt-PT" dirty="0"/>
              <a:t>)</a:t>
            </a:r>
            <a:endParaRPr lang="en-GB" dirty="0"/>
          </a:p>
        </p:txBody>
      </p:sp>
      <p:sp>
        <p:nvSpPr>
          <p:cNvPr id="10" name="Marcador de Posição do Número do Diapositivo 9">
            <a:extLst>
              <a:ext uri="{FF2B5EF4-FFF2-40B4-BE49-F238E27FC236}">
                <a16:creationId xmlns:a16="http://schemas.microsoft.com/office/drawing/2014/main" id="{7303CE15-4C73-4DFF-9D5D-D5A17F216225}"/>
              </a:ext>
            </a:extLst>
          </p:cNvPr>
          <p:cNvSpPr>
            <a:spLocks noGrp="1"/>
          </p:cNvSpPr>
          <p:nvPr>
            <p:ph type="sldNum" sz="quarter" idx="12"/>
          </p:nvPr>
        </p:nvSpPr>
        <p:spPr>
          <a:xfrm>
            <a:off x="11403218" y="6492875"/>
            <a:ext cx="753545" cy="365125"/>
          </a:xfrm>
        </p:spPr>
        <p:txBody>
          <a:bodyPr/>
          <a:lstStyle/>
          <a:p>
            <a:pPr algn="ctr"/>
            <a:fld id="{B6D363E0-5191-4ABE-9948-3E0C89764D3B}" type="slidenum">
              <a:rPr lang="en-GB" smtClean="0"/>
              <a:pPr algn="ctr"/>
              <a:t>15</a:t>
            </a:fld>
            <a:endParaRPr lang="en-GB" dirty="0"/>
          </a:p>
        </p:txBody>
      </p:sp>
      <p:sp>
        <p:nvSpPr>
          <p:cNvPr id="11" name="CaixaDeTexto 10">
            <a:extLst>
              <a:ext uri="{FF2B5EF4-FFF2-40B4-BE49-F238E27FC236}">
                <a16:creationId xmlns:a16="http://schemas.microsoft.com/office/drawing/2014/main" id="{E443FFCB-4FC0-45D4-B7F1-39820C5D0453}"/>
              </a:ext>
            </a:extLst>
          </p:cNvPr>
          <p:cNvSpPr txBox="1"/>
          <p:nvPr/>
        </p:nvSpPr>
        <p:spPr>
          <a:xfrm>
            <a:off x="724290" y="1713636"/>
            <a:ext cx="6109648" cy="1754326"/>
          </a:xfrm>
          <a:prstGeom prst="rect">
            <a:avLst/>
          </a:prstGeom>
          <a:noFill/>
        </p:spPr>
        <p:txBody>
          <a:bodyPr wrap="square">
            <a:spAutoFit/>
          </a:bodyPr>
          <a:lstStyle/>
          <a:p>
            <a:pPr algn="just"/>
            <a:r>
              <a:rPr lang="en-GB" dirty="0"/>
              <a:t>	Continuously calculates an error value as the difference between a desired setpoint (SP), in this case is the position that we want the ball, and a measured process variable (PV) and applies a correction based on proportional, integral, and derivative terms (denoted P, I, and D respectively), hence the name.</a:t>
            </a:r>
          </a:p>
        </p:txBody>
      </p:sp>
      <p:pic>
        <p:nvPicPr>
          <p:cNvPr id="6" name="Imagem 5">
            <a:extLst>
              <a:ext uri="{FF2B5EF4-FFF2-40B4-BE49-F238E27FC236}">
                <a16:creationId xmlns:a16="http://schemas.microsoft.com/office/drawing/2014/main" id="{0D3B3506-BEBD-4B0D-B5D0-5CDD21C867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7150" y="3429000"/>
            <a:ext cx="3885188" cy="2921421"/>
          </a:xfrm>
          <a:prstGeom prst="rect">
            <a:avLst/>
          </a:prstGeom>
        </p:spPr>
      </p:pic>
      <p:pic>
        <p:nvPicPr>
          <p:cNvPr id="15" name="Imagem 14">
            <a:extLst>
              <a:ext uri="{FF2B5EF4-FFF2-40B4-BE49-F238E27FC236}">
                <a16:creationId xmlns:a16="http://schemas.microsoft.com/office/drawing/2014/main" id="{7106786B-EE1B-4751-AF92-715CAE4A87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4779" y="1700152"/>
            <a:ext cx="4625211" cy="4698395"/>
          </a:xfrm>
          <a:prstGeom prst="rect">
            <a:avLst/>
          </a:prstGeom>
        </p:spPr>
      </p:pic>
    </p:spTree>
    <p:extLst>
      <p:ext uri="{BB962C8B-B14F-4D97-AF65-F5344CB8AC3E}">
        <p14:creationId xmlns:p14="http://schemas.microsoft.com/office/powerpoint/2010/main" val="3686598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8135C-FD72-454B-BC08-136FF9848B1F}"/>
              </a:ext>
            </a:extLst>
          </p:cNvPr>
          <p:cNvSpPr>
            <a:spLocks noGrp="1"/>
          </p:cNvSpPr>
          <p:nvPr>
            <p:ph type="title"/>
          </p:nvPr>
        </p:nvSpPr>
        <p:spPr/>
        <p:txBody>
          <a:bodyPr>
            <a:normAutofit/>
          </a:bodyPr>
          <a:lstStyle/>
          <a:p>
            <a:r>
              <a:rPr lang="pt-PT" dirty="0" err="1"/>
              <a:t>Tuning</a:t>
            </a:r>
            <a:r>
              <a:rPr lang="pt-PT" dirty="0"/>
              <a:t> PID</a:t>
            </a:r>
            <a:endParaRPr lang="en-GB" dirty="0"/>
          </a:p>
        </p:txBody>
      </p:sp>
      <p:sp>
        <p:nvSpPr>
          <p:cNvPr id="10" name="Marcador de Posição do Número do Diapositivo 9">
            <a:extLst>
              <a:ext uri="{FF2B5EF4-FFF2-40B4-BE49-F238E27FC236}">
                <a16:creationId xmlns:a16="http://schemas.microsoft.com/office/drawing/2014/main" id="{7303CE15-4C73-4DFF-9D5D-D5A17F216225}"/>
              </a:ext>
            </a:extLst>
          </p:cNvPr>
          <p:cNvSpPr>
            <a:spLocks noGrp="1"/>
          </p:cNvSpPr>
          <p:nvPr>
            <p:ph type="sldNum" sz="quarter" idx="12"/>
          </p:nvPr>
        </p:nvSpPr>
        <p:spPr>
          <a:xfrm>
            <a:off x="11403218" y="6492875"/>
            <a:ext cx="753545" cy="365125"/>
          </a:xfrm>
        </p:spPr>
        <p:txBody>
          <a:bodyPr/>
          <a:lstStyle/>
          <a:p>
            <a:pPr algn="ctr"/>
            <a:fld id="{B6D363E0-5191-4ABE-9948-3E0C89764D3B}" type="slidenum">
              <a:rPr lang="en-GB" smtClean="0"/>
              <a:pPr algn="ctr"/>
              <a:t>16</a:t>
            </a:fld>
            <a:endParaRPr lang="en-GB" dirty="0"/>
          </a:p>
        </p:txBody>
      </p:sp>
      <p:sp>
        <p:nvSpPr>
          <p:cNvPr id="11" name="CaixaDeTexto 10">
            <a:extLst>
              <a:ext uri="{FF2B5EF4-FFF2-40B4-BE49-F238E27FC236}">
                <a16:creationId xmlns:a16="http://schemas.microsoft.com/office/drawing/2014/main" id="{E443FFCB-4FC0-45D4-B7F1-39820C5D0453}"/>
              </a:ext>
            </a:extLst>
          </p:cNvPr>
          <p:cNvSpPr txBox="1"/>
          <p:nvPr/>
        </p:nvSpPr>
        <p:spPr>
          <a:xfrm>
            <a:off x="724290" y="1713636"/>
            <a:ext cx="10678928" cy="923330"/>
          </a:xfrm>
          <a:prstGeom prst="rect">
            <a:avLst/>
          </a:prstGeom>
          <a:noFill/>
        </p:spPr>
        <p:txBody>
          <a:bodyPr wrap="square">
            <a:spAutoFit/>
          </a:bodyPr>
          <a:lstStyle/>
          <a:p>
            <a:pPr algn="just"/>
            <a:r>
              <a:rPr lang="en-GB" dirty="0"/>
              <a:t>	</a:t>
            </a:r>
            <a:r>
              <a:rPr lang="en-US" dirty="0"/>
              <a:t>To tuned the PID I started all values at 0 of </a:t>
            </a:r>
            <a:r>
              <a:rPr lang="en-US" dirty="0" err="1"/>
              <a:t>Kp</a:t>
            </a:r>
            <a:r>
              <a:rPr lang="en-US" dirty="0"/>
              <a:t>, </a:t>
            </a:r>
            <a:r>
              <a:rPr lang="en-US" dirty="0" err="1"/>
              <a:t>Kd</a:t>
            </a:r>
            <a:r>
              <a:rPr lang="en-US" dirty="0"/>
              <a:t>, and Ki and increased the </a:t>
            </a:r>
            <a:r>
              <a:rPr lang="en-US" dirty="0" err="1"/>
              <a:t>Kp</a:t>
            </a:r>
            <a:r>
              <a:rPr lang="en-US" dirty="0"/>
              <a:t> gain until the response to a disturbance is steady oscillation and the ball is contained on the platform, then increase the </a:t>
            </a:r>
            <a:r>
              <a:rPr lang="en-US" dirty="0" err="1"/>
              <a:t>Kd</a:t>
            </a:r>
            <a:r>
              <a:rPr lang="en-US" dirty="0"/>
              <a:t> gain until the oscillations go away, it's critically damped</a:t>
            </a:r>
            <a:endParaRPr lang="en-GB" dirty="0"/>
          </a:p>
        </p:txBody>
      </p:sp>
      <p:sp>
        <p:nvSpPr>
          <p:cNvPr id="8" name="CaixaDeTexto 7">
            <a:extLst>
              <a:ext uri="{FF2B5EF4-FFF2-40B4-BE49-F238E27FC236}">
                <a16:creationId xmlns:a16="http://schemas.microsoft.com/office/drawing/2014/main" id="{D53F93D0-8A94-4ECC-B851-59A7F15C92D5}"/>
              </a:ext>
            </a:extLst>
          </p:cNvPr>
          <p:cNvSpPr txBox="1"/>
          <p:nvPr/>
        </p:nvSpPr>
        <p:spPr>
          <a:xfrm>
            <a:off x="5950871" y="3563461"/>
            <a:ext cx="4941573" cy="923330"/>
          </a:xfrm>
          <a:prstGeom prst="rect">
            <a:avLst/>
          </a:prstGeom>
          <a:noFill/>
        </p:spPr>
        <p:txBody>
          <a:bodyPr wrap="square">
            <a:spAutoFit/>
          </a:bodyPr>
          <a:lstStyle/>
          <a:p>
            <a:pPr algn="just"/>
            <a:r>
              <a:rPr lang="en-GB" dirty="0"/>
              <a:t>and then I increase the Ki gain until the situation that the system stabilizes the platform when it stops the ball after moving it to the setpoint.</a:t>
            </a:r>
          </a:p>
        </p:txBody>
      </p:sp>
      <p:pic>
        <p:nvPicPr>
          <p:cNvPr id="5" name="Imagem 4">
            <a:extLst>
              <a:ext uri="{FF2B5EF4-FFF2-40B4-BE49-F238E27FC236}">
                <a16:creationId xmlns:a16="http://schemas.microsoft.com/office/drawing/2014/main" id="{E8E6F02D-F63A-42A3-B8DB-76306897EB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0676" y="4546075"/>
            <a:ext cx="3740845" cy="761031"/>
          </a:xfrm>
          <a:prstGeom prst="rect">
            <a:avLst/>
          </a:prstGeom>
        </p:spPr>
      </p:pic>
      <p:pic>
        <p:nvPicPr>
          <p:cNvPr id="9" name="Imagem 8">
            <a:extLst>
              <a:ext uri="{FF2B5EF4-FFF2-40B4-BE49-F238E27FC236}">
                <a16:creationId xmlns:a16="http://schemas.microsoft.com/office/drawing/2014/main" id="{AA8E834B-3283-4D9F-B20C-E0FFA3B29D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434" y="2832835"/>
            <a:ext cx="4715808" cy="3415565"/>
          </a:xfrm>
          <a:prstGeom prst="rect">
            <a:avLst/>
          </a:prstGeom>
        </p:spPr>
      </p:pic>
      <p:sp>
        <p:nvSpPr>
          <p:cNvPr id="13" name="CaixaDeTexto 12">
            <a:extLst>
              <a:ext uri="{FF2B5EF4-FFF2-40B4-BE49-F238E27FC236}">
                <a16:creationId xmlns:a16="http://schemas.microsoft.com/office/drawing/2014/main" id="{E2CB95B8-8957-41EB-8EA3-199DF90F8728}"/>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7884577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8135C-FD72-454B-BC08-136FF9848B1F}"/>
              </a:ext>
            </a:extLst>
          </p:cNvPr>
          <p:cNvSpPr>
            <a:spLocks noGrp="1"/>
          </p:cNvSpPr>
          <p:nvPr>
            <p:ph type="title"/>
          </p:nvPr>
        </p:nvSpPr>
        <p:spPr/>
        <p:txBody>
          <a:bodyPr>
            <a:normAutofit/>
          </a:bodyPr>
          <a:lstStyle/>
          <a:p>
            <a:r>
              <a:rPr lang="pt-PT" dirty="0"/>
              <a:t>PID</a:t>
            </a:r>
            <a:endParaRPr lang="en-GB" dirty="0"/>
          </a:p>
        </p:txBody>
      </p:sp>
      <p:sp>
        <p:nvSpPr>
          <p:cNvPr id="10" name="Marcador de Posição do Número do Diapositivo 9">
            <a:extLst>
              <a:ext uri="{FF2B5EF4-FFF2-40B4-BE49-F238E27FC236}">
                <a16:creationId xmlns:a16="http://schemas.microsoft.com/office/drawing/2014/main" id="{7303CE15-4C73-4DFF-9D5D-D5A17F216225}"/>
              </a:ext>
            </a:extLst>
          </p:cNvPr>
          <p:cNvSpPr>
            <a:spLocks noGrp="1"/>
          </p:cNvSpPr>
          <p:nvPr>
            <p:ph type="sldNum" sz="quarter" idx="12"/>
          </p:nvPr>
        </p:nvSpPr>
        <p:spPr>
          <a:xfrm>
            <a:off x="11403218" y="6492875"/>
            <a:ext cx="753545" cy="365125"/>
          </a:xfrm>
        </p:spPr>
        <p:txBody>
          <a:bodyPr/>
          <a:lstStyle/>
          <a:p>
            <a:pPr algn="ctr"/>
            <a:fld id="{B6D363E0-5191-4ABE-9948-3E0C89764D3B}" type="slidenum">
              <a:rPr lang="en-GB" smtClean="0"/>
              <a:pPr algn="ctr"/>
              <a:t>17</a:t>
            </a:fld>
            <a:endParaRPr lang="en-GB" dirty="0"/>
          </a:p>
        </p:txBody>
      </p:sp>
      <p:sp>
        <p:nvSpPr>
          <p:cNvPr id="11" name="CaixaDeTexto 10">
            <a:extLst>
              <a:ext uri="{FF2B5EF4-FFF2-40B4-BE49-F238E27FC236}">
                <a16:creationId xmlns:a16="http://schemas.microsoft.com/office/drawing/2014/main" id="{E443FFCB-4FC0-45D4-B7F1-39820C5D0453}"/>
              </a:ext>
            </a:extLst>
          </p:cNvPr>
          <p:cNvSpPr txBox="1"/>
          <p:nvPr/>
        </p:nvSpPr>
        <p:spPr>
          <a:xfrm>
            <a:off x="724290" y="1713636"/>
            <a:ext cx="10678928" cy="369332"/>
          </a:xfrm>
          <a:prstGeom prst="rect">
            <a:avLst/>
          </a:prstGeom>
          <a:noFill/>
        </p:spPr>
        <p:txBody>
          <a:bodyPr wrap="square">
            <a:spAutoFit/>
          </a:bodyPr>
          <a:lstStyle/>
          <a:p>
            <a:pPr algn="just"/>
            <a:r>
              <a:rPr lang="en-GB" dirty="0"/>
              <a:t>	</a:t>
            </a:r>
            <a:r>
              <a:rPr lang="en-US" dirty="0"/>
              <a:t>At this point I started doing some test to see if the machine was doing every thing as expected:</a:t>
            </a:r>
            <a:endParaRPr lang="en-GB" dirty="0"/>
          </a:p>
        </p:txBody>
      </p:sp>
      <p:pic>
        <p:nvPicPr>
          <p:cNvPr id="7" name="Imagem 6">
            <a:extLst>
              <a:ext uri="{FF2B5EF4-FFF2-40B4-BE49-F238E27FC236}">
                <a16:creationId xmlns:a16="http://schemas.microsoft.com/office/drawing/2014/main" id="{19E96434-6C53-4FED-9889-E0F70BA7CD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7659" y="2216554"/>
            <a:ext cx="4840645" cy="2927810"/>
          </a:xfrm>
          <a:prstGeom prst="rect">
            <a:avLst/>
          </a:prstGeom>
        </p:spPr>
      </p:pic>
      <p:pic>
        <p:nvPicPr>
          <p:cNvPr id="13" name="Imagem 12">
            <a:extLst>
              <a:ext uri="{FF2B5EF4-FFF2-40B4-BE49-F238E27FC236}">
                <a16:creationId xmlns:a16="http://schemas.microsoft.com/office/drawing/2014/main" id="{B9FBE252-D731-4ACA-A18D-0FF684595C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3698" y="2216554"/>
            <a:ext cx="4608460" cy="2946906"/>
          </a:xfrm>
          <a:prstGeom prst="rect">
            <a:avLst/>
          </a:prstGeom>
        </p:spPr>
      </p:pic>
      <p:pic>
        <p:nvPicPr>
          <p:cNvPr id="4" name="Imagem 3">
            <a:extLst>
              <a:ext uri="{FF2B5EF4-FFF2-40B4-BE49-F238E27FC236}">
                <a16:creationId xmlns:a16="http://schemas.microsoft.com/office/drawing/2014/main" id="{18277C17-C517-4B12-A8AD-C40D7E15FF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9876" y="3398557"/>
            <a:ext cx="4884480" cy="2927810"/>
          </a:xfrm>
          <a:prstGeom prst="rect">
            <a:avLst/>
          </a:prstGeom>
        </p:spPr>
      </p:pic>
      <p:sp>
        <p:nvSpPr>
          <p:cNvPr id="14" name="CaixaDeTexto 13">
            <a:extLst>
              <a:ext uri="{FF2B5EF4-FFF2-40B4-BE49-F238E27FC236}">
                <a16:creationId xmlns:a16="http://schemas.microsoft.com/office/drawing/2014/main" id="{3F58BEFF-1ABD-4CE7-B715-5BFA26595899}"/>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1521524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8135C-FD72-454B-BC08-136FF9848B1F}"/>
              </a:ext>
            </a:extLst>
          </p:cNvPr>
          <p:cNvSpPr>
            <a:spLocks noGrp="1"/>
          </p:cNvSpPr>
          <p:nvPr>
            <p:ph type="title"/>
          </p:nvPr>
        </p:nvSpPr>
        <p:spPr/>
        <p:txBody>
          <a:bodyPr>
            <a:normAutofit/>
          </a:bodyPr>
          <a:lstStyle/>
          <a:p>
            <a:r>
              <a:rPr lang="pt-PT" dirty="0"/>
              <a:t>PID</a:t>
            </a:r>
            <a:endParaRPr lang="en-GB" dirty="0"/>
          </a:p>
        </p:txBody>
      </p:sp>
      <p:sp>
        <p:nvSpPr>
          <p:cNvPr id="10" name="Marcador de Posição do Número do Diapositivo 9">
            <a:extLst>
              <a:ext uri="{FF2B5EF4-FFF2-40B4-BE49-F238E27FC236}">
                <a16:creationId xmlns:a16="http://schemas.microsoft.com/office/drawing/2014/main" id="{7303CE15-4C73-4DFF-9D5D-D5A17F216225}"/>
              </a:ext>
            </a:extLst>
          </p:cNvPr>
          <p:cNvSpPr>
            <a:spLocks noGrp="1"/>
          </p:cNvSpPr>
          <p:nvPr>
            <p:ph type="sldNum" sz="quarter" idx="12"/>
          </p:nvPr>
        </p:nvSpPr>
        <p:spPr>
          <a:xfrm>
            <a:off x="11403218" y="6492875"/>
            <a:ext cx="753545" cy="365125"/>
          </a:xfrm>
        </p:spPr>
        <p:txBody>
          <a:bodyPr/>
          <a:lstStyle/>
          <a:p>
            <a:pPr algn="ctr"/>
            <a:fld id="{B6D363E0-5191-4ABE-9948-3E0C89764D3B}" type="slidenum">
              <a:rPr lang="en-GB" smtClean="0"/>
              <a:pPr algn="ctr"/>
              <a:t>18</a:t>
            </a:fld>
            <a:endParaRPr lang="en-GB" dirty="0"/>
          </a:p>
        </p:txBody>
      </p:sp>
      <p:sp>
        <p:nvSpPr>
          <p:cNvPr id="11" name="CaixaDeTexto 10">
            <a:extLst>
              <a:ext uri="{FF2B5EF4-FFF2-40B4-BE49-F238E27FC236}">
                <a16:creationId xmlns:a16="http://schemas.microsoft.com/office/drawing/2014/main" id="{E443FFCB-4FC0-45D4-B7F1-39820C5D0453}"/>
              </a:ext>
            </a:extLst>
          </p:cNvPr>
          <p:cNvSpPr txBox="1"/>
          <p:nvPr/>
        </p:nvSpPr>
        <p:spPr>
          <a:xfrm>
            <a:off x="724290" y="1713636"/>
            <a:ext cx="10678928" cy="369332"/>
          </a:xfrm>
          <a:prstGeom prst="rect">
            <a:avLst/>
          </a:prstGeom>
          <a:noFill/>
        </p:spPr>
        <p:txBody>
          <a:bodyPr wrap="square">
            <a:spAutoFit/>
          </a:bodyPr>
          <a:lstStyle/>
          <a:p>
            <a:pPr algn="just"/>
            <a:r>
              <a:rPr lang="en-GB" dirty="0"/>
              <a:t>	</a:t>
            </a:r>
            <a:r>
              <a:rPr lang="en-US" dirty="0"/>
              <a:t>So it was introduced a way to reduce this miss read position:</a:t>
            </a:r>
            <a:endParaRPr lang="en-GB" dirty="0"/>
          </a:p>
        </p:txBody>
      </p:sp>
      <p:pic>
        <p:nvPicPr>
          <p:cNvPr id="5" name="Imagem 4">
            <a:extLst>
              <a:ext uri="{FF2B5EF4-FFF2-40B4-BE49-F238E27FC236}">
                <a16:creationId xmlns:a16="http://schemas.microsoft.com/office/drawing/2014/main" id="{0B113BC0-DB40-4DEE-A594-E5DE1CF431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5993" y="22142"/>
            <a:ext cx="4001116" cy="6858000"/>
          </a:xfrm>
          <a:prstGeom prst="rect">
            <a:avLst/>
          </a:prstGeom>
        </p:spPr>
      </p:pic>
      <p:pic>
        <p:nvPicPr>
          <p:cNvPr id="9" name="Imagem 8">
            <a:extLst>
              <a:ext uri="{FF2B5EF4-FFF2-40B4-BE49-F238E27FC236}">
                <a16:creationId xmlns:a16="http://schemas.microsoft.com/office/drawing/2014/main" id="{D60D4A1A-5137-49C8-B855-48D72755E0E7}"/>
              </a:ext>
            </a:extLst>
          </p:cNvPr>
          <p:cNvPicPr>
            <a:picLocks noChangeAspect="1"/>
          </p:cNvPicPr>
          <p:nvPr/>
        </p:nvPicPr>
        <p:blipFill rotWithShape="1">
          <a:blip r:embed="rId2">
            <a:extLst>
              <a:ext uri="{28A0092B-C50C-407E-A947-70E740481C1C}">
                <a14:useLocalDpi xmlns:a14="http://schemas.microsoft.com/office/drawing/2010/main" val="0"/>
              </a:ext>
            </a:extLst>
          </a:blip>
          <a:srcRect l="6485" t="24987" r="2972" b="48073"/>
          <a:stretch/>
        </p:blipFill>
        <p:spPr>
          <a:xfrm>
            <a:off x="6732506" y="2189650"/>
            <a:ext cx="5424257" cy="2766297"/>
          </a:xfrm>
          <a:prstGeom prst="rect">
            <a:avLst/>
          </a:prstGeom>
        </p:spPr>
      </p:pic>
      <p:sp>
        <p:nvSpPr>
          <p:cNvPr id="18" name="CaixaDeTexto 17">
            <a:extLst>
              <a:ext uri="{FF2B5EF4-FFF2-40B4-BE49-F238E27FC236}">
                <a16:creationId xmlns:a16="http://schemas.microsoft.com/office/drawing/2014/main" id="{BC01EA1F-A941-4A23-8AC0-9C30F6F479DB}"/>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pic>
        <p:nvPicPr>
          <p:cNvPr id="13" name="Imagem 12">
            <a:extLst>
              <a:ext uri="{FF2B5EF4-FFF2-40B4-BE49-F238E27FC236}">
                <a16:creationId xmlns:a16="http://schemas.microsoft.com/office/drawing/2014/main" id="{30AD770C-0516-43B0-BCC6-9C41241B73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756668"/>
            <a:ext cx="5285778" cy="2933104"/>
          </a:xfrm>
          <a:prstGeom prst="rect">
            <a:avLst/>
          </a:prstGeom>
        </p:spPr>
      </p:pic>
      <p:pic>
        <p:nvPicPr>
          <p:cNvPr id="4" name="Imagem 3">
            <a:extLst>
              <a:ext uri="{FF2B5EF4-FFF2-40B4-BE49-F238E27FC236}">
                <a16:creationId xmlns:a16="http://schemas.microsoft.com/office/drawing/2014/main" id="{6EE2EC8E-242A-45AB-8AC9-C97E54C13A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514" y="2756668"/>
            <a:ext cx="4990489" cy="2935582"/>
          </a:xfrm>
          <a:prstGeom prst="rect">
            <a:avLst/>
          </a:prstGeom>
        </p:spPr>
      </p:pic>
    </p:spTree>
    <p:extLst>
      <p:ext uri="{BB962C8B-B14F-4D97-AF65-F5344CB8AC3E}">
        <p14:creationId xmlns:p14="http://schemas.microsoft.com/office/powerpoint/2010/main" val="1256536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98135C-FD72-454B-BC08-136FF9848B1F}"/>
              </a:ext>
            </a:extLst>
          </p:cNvPr>
          <p:cNvSpPr>
            <a:spLocks noGrp="1"/>
          </p:cNvSpPr>
          <p:nvPr>
            <p:ph type="title"/>
          </p:nvPr>
        </p:nvSpPr>
        <p:spPr/>
        <p:txBody>
          <a:bodyPr/>
          <a:lstStyle/>
          <a:p>
            <a:r>
              <a:rPr lang="en-GB" dirty="0"/>
              <a:t>Conclusion </a:t>
            </a:r>
          </a:p>
        </p:txBody>
      </p:sp>
      <p:sp>
        <p:nvSpPr>
          <p:cNvPr id="10" name="Marcador de Posição do Número do Diapositivo 9">
            <a:extLst>
              <a:ext uri="{FF2B5EF4-FFF2-40B4-BE49-F238E27FC236}">
                <a16:creationId xmlns:a16="http://schemas.microsoft.com/office/drawing/2014/main" id="{7303CE15-4C73-4DFF-9D5D-D5A17F216225}"/>
              </a:ext>
            </a:extLst>
          </p:cNvPr>
          <p:cNvSpPr>
            <a:spLocks noGrp="1"/>
          </p:cNvSpPr>
          <p:nvPr>
            <p:ph type="sldNum" sz="quarter" idx="12"/>
          </p:nvPr>
        </p:nvSpPr>
        <p:spPr>
          <a:xfrm>
            <a:off x="11403218" y="6492875"/>
            <a:ext cx="753545" cy="365125"/>
          </a:xfrm>
        </p:spPr>
        <p:txBody>
          <a:bodyPr/>
          <a:lstStyle/>
          <a:p>
            <a:pPr algn="ctr"/>
            <a:fld id="{B6D363E0-5191-4ABE-9948-3E0C89764D3B}" type="slidenum">
              <a:rPr lang="en-GB" smtClean="0"/>
              <a:pPr algn="ctr"/>
              <a:t>19</a:t>
            </a:fld>
            <a:endParaRPr lang="en-GB" dirty="0"/>
          </a:p>
        </p:txBody>
      </p:sp>
      <p:sp>
        <p:nvSpPr>
          <p:cNvPr id="11" name="Marcador de Posição de Conteúdo 2">
            <a:extLst>
              <a:ext uri="{FF2B5EF4-FFF2-40B4-BE49-F238E27FC236}">
                <a16:creationId xmlns:a16="http://schemas.microsoft.com/office/drawing/2014/main" id="{D0345A67-4D82-4DDC-B55A-00CD451A7ED9}"/>
              </a:ext>
            </a:extLst>
          </p:cNvPr>
          <p:cNvSpPr>
            <a:spLocks noGrp="1"/>
          </p:cNvSpPr>
          <p:nvPr>
            <p:ph idx="1"/>
          </p:nvPr>
        </p:nvSpPr>
        <p:spPr>
          <a:xfrm>
            <a:off x="913795" y="1732450"/>
            <a:ext cx="10353762" cy="2431752"/>
          </a:xfrm>
        </p:spPr>
        <p:txBody>
          <a:bodyPr/>
          <a:lstStyle/>
          <a:p>
            <a:pPr marL="36900" indent="0" algn="just">
              <a:buNone/>
            </a:pPr>
            <a:r>
              <a:rPr lang="en-GB" dirty="0"/>
              <a:t>	</a:t>
            </a:r>
            <a:r>
              <a:rPr lang="en-US" dirty="0"/>
              <a:t>The project was successfully carried out with all the similarities made, the bullet returned to its intended position. There are small problems when the ball moves too far away from the sonar, which is to be expected due to the spherical shape of the wave, which is difficult to reflect the wave, this is the reason why we had errors in reading the position of the ball.</a:t>
            </a:r>
          </a:p>
          <a:p>
            <a:pPr marL="36900" indent="0" algn="just">
              <a:buNone/>
            </a:pPr>
            <a:r>
              <a:rPr lang="en-US" dirty="0"/>
              <a:t>	A solution that could be applied in the future will be to replace the sonar with the GP2Y0A21YK sensor, which is an infrared proximity sensor, which can measure distances between 10-80 cm, so the only care we should take is placing it 10 cm off the platform.</a:t>
            </a:r>
            <a:endParaRPr lang="en-GB" dirty="0"/>
          </a:p>
        </p:txBody>
      </p:sp>
      <p:pic>
        <p:nvPicPr>
          <p:cNvPr id="3" name="Imagem 2">
            <a:extLst>
              <a:ext uri="{FF2B5EF4-FFF2-40B4-BE49-F238E27FC236}">
                <a16:creationId xmlns:a16="http://schemas.microsoft.com/office/drawing/2014/main" id="{962EF0A2-3539-43AF-AAEC-7AA8FC87998A}"/>
              </a:ext>
            </a:extLst>
          </p:cNvPr>
          <p:cNvPicPr>
            <a:picLocks noChangeAspect="1"/>
          </p:cNvPicPr>
          <p:nvPr/>
        </p:nvPicPr>
        <p:blipFill>
          <a:blip r:embed="rId2"/>
          <a:stretch>
            <a:fillRect/>
          </a:stretch>
        </p:blipFill>
        <p:spPr>
          <a:xfrm>
            <a:off x="8939814" y="4164201"/>
            <a:ext cx="2599129" cy="2511236"/>
          </a:xfrm>
          <a:prstGeom prst="rect">
            <a:avLst/>
          </a:prstGeom>
        </p:spPr>
      </p:pic>
      <p:graphicFrame>
        <p:nvGraphicFramePr>
          <p:cNvPr id="4" name="Tabela 5">
            <a:extLst>
              <a:ext uri="{FF2B5EF4-FFF2-40B4-BE49-F238E27FC236}">
                <a16:creationId xmlns:a16="http://schemas.microsoft.com/office/drawing/2014/main" id="{E48A48FD-7AE4-45DF-9C07-D2C83F5AA403}"/>
              </a:ext>
            </a:extLst>
          </p:cNvPr>
          <p:cNvGraphicFramePr>
            <a:graphicFrameLocks noGrp="1"/>
          </p:cNvGraphicFramePr>
          <p:nvPr>
            <p:extLst>
              <p:ext uri="{D42A27DB-BD31-4B8C-83A1-F6EECF244321}">
                <p14:modId xmlns:p14="http://schemas.microsoft.com/office/powerpoint/2010/main" val="3516764364"/>
              </p:ext>
            </p:extLst>
          </p:nvPr>
        </p:nvGraphicFramePr>
        <p:xfrm>
          <a:off x="442896" y="4316602"/>
          <a:ext cx="7387209" cy="2225040"/>
        </p:xfrm>
        <a:graphic>
          <a:graphicData uri="http://schemas.openxmlformats.org/drawingml/2006/table">
            <a:tbl>
              <a:tblPr firstRow="1" bandRow="1">
                <a:tableStyleId>{5C22544A-7EE6-4342-B048-85BDC9FD1C3A}</a:tableStyleId>
              </a:tblPr>
              <a:tblGrid>
                <a:gridCol w="2462403">
                  <a:extLst>
                    <a:ext uri="{9D8B030D-6E8A-4147-A177-3AD203B41FA5}">
                      <a16:colId xmlns:a16="http://schemas.microsoft.com/office/drawing/2014/main" val="2555605956"/>
                    </a:ext>
                  </a:extLst>
                </a:gridCol>
                <a:gridCol w="1418126">
                  <a:extLst>
                    <a:ext uri="{9D8B030D-6E8A-4147-A177-3AD203B41FA5}">
                      <a16:colId xmlns:a16="http://schemas.microsoft.com/office/drawing/2014/main" val="4212566624"/>
                    </a:ext>
                  </a:extLst>
                </a:gridCol>
                <a:gridCol w="3506680">
                  <a:extLst>
                    <a:ext uri="{9D8B030D-6E8A-4147-A177-3AD203B41FA5}">
                      <a16:colId xmlns:a16="http://schemas.microsoft.com/office/drawing/2014/main" val="2413802604"/>
                    </a:ext>
                  </a:extLst>
                </a:gridCol>
              </a:tblGrid>
              <a:tr h="370840">
                <a:tc>
                  <a:txBody>
                    <a:bodyPr/>
                    <a:lstStyle/>
                    <a:p>
                      <a:r>
                        <a:rPr lang="en-GB" dirty="0"/>
                        <a:t>Week</a:t>
                      </a:r>
                    </a:p>
                  </a:txBody>
                  <a:tcPr/>
                </a:tc>
                <a:tc>
                  <a:txBody>
                    <a:bodyPr/>
                    <a:lstStyle/>
                    <a:p>
                      <a:r>
                        <a:rPr lang="en-GB" dirty="0"/>
                        <a:t>Time spend</a:t>
                      </a:r>
                    </a:p>
                  </a:txBody>
                  <a:tcPr/>
                </a:tc>
                <a:tc>
                  <a:txBody>
                    <a:bodyPr/>
                    <a:lstStyle/>
                    <a:p>
                      <a:r>
                        <a:rPr lang="en-GB" dirty="0"/>
                        <a:t>Doing</a:t>
                      </a:r>
                    </a:p>
                  </a:txBody>
                  <a:tcPr/>
                </a:tc>
                <a:extLst>
                  <a:ext uri="{0D108BD9-81ED-4DB2-BD59-A6C34878D82A}">
                    <a16:rowId xmlns:a16="http://schemas.microsoft.com/office/drawing/2014/main" val="2991692113"/>
                  </a:ext>
                </a:extLst>
              </a:tr>
              <a:tr h="370840">
                <a:tc>
                  <a:txBody>
                    <a:bodyPr/>
                    <a:lstStyle/>
                    <a:p>
                      <a:r>
                        <a:rPr lang="en-GB" dirty="0"/>
                        <a:t>[04/05-11/05]</a:t>
                      </a:r>
                    </a:p>
                  </a:txBody>
                  <a:tcPr/>
                </a:tc>
                <a:tc>
                  <a:txBody>
                    <a:bodyPr/>
                    <a:lstStyle/>
                    <a:p>
                      <a:r>
                        <a:rPr lang="en-GB" dirty="0"/>
                        <a:t>6h</a:t>
                      </a:r>
                    </a:p>
                  </a:txBody>
                  <a:tcPr/>
                </a:tc>
                <a:tc>
                  <a:txBody>
                    <a:bodyPr/>
                    <a:lstStyle/>
                    <a:p>
                      <a:r>
                        <a:rPr lang="en-GB" dirty="0"/>
                        <a:t>Wood Working and modelling </a:t>
                      </a:r>
                    </a:p>
                  </a:txBody>
                  <a:tcPr/>
                </a:tc>
                <a:extLst>
                  <a:ext uri="{0D108BD9-81ED-4DB2-BD59-A6C34878D82A}">
                    <a16:rowId xmlns:a16="http://schemas.microsoft.com/office/drawing/2014/main" val="155573946"/>
                  </a:ext>
                </a:extLst>
              </a:tr>
              <a:tr h="370840">
                <a:tc>
                  <a:txBody>
                    <a:bodyPr/>
                    <a:lstStyle/>
                    <a:p>
                      <a:r>
                        <a:rPr lang="en-GB" dirty="0"/>
                        <a:t>[10/05-15/05]</a:t>
                      </a:r>
                    </a:p>
                  </a:txBody>
                  <a:tcPr/>
                </a:tc>
                <a:tc>
                  <a:txBody>
                    <a:bodyPr/>
                    <a:lstStyle/>
                    <a:p>
                      <a:r>
                        <a:rPr lang="en-GB" dirty="0"/>
                        <a:t>7h</a:t>
                      </a:r>
                    </a:p>
                  </a:txBody>
                  <a:tcPr/>
                </a:tc>
                <a:tc>
                  <a:txBody>
                    <a:bodyPr/>
                    <a:lstStyle/>
                    <a:p>
                      <a:r>
                        <a:rPr lang="en-GB" dirty="0"/>
                        <a:t>Servo and MPU-6050 coding </a:t>
                      </a:r>
                    </a:p>
                  </a:txBody>
                  <a:tcPr/>
                </a:tc>
                <a:extLst>
                  <a:ext uri="{0D108BD9-81ED-4DB2-BD59-A6C34878D82A}">
                    <a16:rowId xmlns:a16="http://schemas.microsoft.com/office/drawing/2014/main" val="2542844829"/>
                  </a:ext>
                </a:extLst>
              </a:tr>
              <a:tr h="370840">
                <a:tc>
                  <a:txBody>
                    <a:bodyPr/>
                    <a:lstStyle/>
                    <a:p>
                      <a:r>
                        <a:rPr lang="en-GB" dirty="0"/>
                        <a:t>[22/06-25/06]</a:t>
                      </a:r>
                    </a:p>
                  </a:txBody>
                  <a:tcPr/>
                </a:tc>
                <a:tc>
                  <a:txBody>
                    <a:bodyPr/>
                    <a:lstStyle/>
                    <a:p>
                      <a:r>
                        <a:rPr lang="en-GB" dirty="0"/>
                        <a:t>10h</a:t>
                      </a:r>
                    </a:p>
                  </a:txBody>
                  <a:tcPr/>
                </a:tc>
                <a:tc>
                  <a:txBody>
                    <a:bodyPr/>
                    <a:lstStyle/>
                    <a:p>
                      <a:r>
                        <a:rPr lang="en-GB" dirty="0"/>
                        <a:t>Sonar and Display </a:t>
                      </a:r>
                    </a:p>
                  </a:txBody>
                  <a:tcPr/>
                </a:tc>
                <a:extLst>
                  <a:ext uri="{0D108BD9-81ED-4DB2-BD59-A6C34878D82A}">
                    <a16:rowId xmlns:a16="http://schemas.microsoft.com/office/drawing/2014/main" val="931582909"/>
                  </a:ext>
                </a:extLst>
              </a:tr>
              <a:tr h="370840">
                <a:tc>
                  <a:txBody>
                    <a:bodyPr/>
                    <a:lstStyle/>
                    <a:p>
                      <a:r>
                        <a:rPr lang="en-GB" dirty="0"/>
                        <a:t>[29/06-03/07]</a:t>
                      </a:r>
                    </a:p>
                  </a:txBody>
                  <a:tcPr/>
                </a:tc>
                <a:tc>
                  <a:txBody>
                    <a:bodyPr/>
                    <a:lstStyle/>
                    <a:p>
                      <a:r>
                        <a:rPr lang="en-GB" dirty="0"/>
                        <a:t>10h</a:t>
                      </a:r>
                    </a:p>
                  </a:txBody>
                  <a:tcPr/>
                </a:tc>
                <a:tc>
                  <a:txBody>
                    <a:bodyPr/>
                    <a:lstStyle/>
                    <a:p>
                      <a:r>
                        <a:rPr lang="en-GB" dirty="0"/>
                        <a:t>Debugging code and PDI</a:t>
                      </a:r>
                    </a:p>
                  </a:txBody>
                  <a:tcPr/>
                </a:tc>
                <a:extLst>
                  <a:ext uri="{0D108BD9-81ED-4DB2-BD59-A6C34878D82A}">
                    <a16:rowId xmlns:a16="http://schemas.microsoft.com/office/drawing/2014/main" val="3163922584"/>
                  </a:ext>
                </a:extLst>
              </a:tr>
              <a:tr h="370840">
                <a:tc>
                  <a:txBody>
                    <a:bodyPr/>
                    <a:lstStyle/>
                    <a:p>
                      <a:r>
                        <a:rPr lang="en-GB" dirty="0"/>
                        <a:t>[20/07-25/07]</a:t>
                      </a:r>
                    </a:p>
                  </a:txBody>
                  <a:tcPr/>
                </a:tc>
                <a:tc>
                  <a:txBody>
                    <a:bodyPr/>
                    <a:lstStyle/>
                    <a:p>
                      <a:r>
                        <a:rPr lang="en-GB" dirty="0"/>
                        <a:t>5h</a:t>
                      </a:r>
                    </a:p>
                  </a:txBody>
                  <a:tcPr/>
                </a:tc>
                <a:tc>
                  <a:txBody>
                    <a:bodyPr/>
                    <a:lstStyle/>
                    <a:p>
                      <a:r>
                        <a:rPr lang="en-GB" dirty="0"/>
                        <a:t>Debugging code</a:t>
                      </a:r>
                    </a:p>
                  </a:txBody>
                  <a:tcPr/>
                </a:tc>
                <a:extLst>
                  <a:ext uri="{0D108BD9-81ED-4DB2-BD59-A6C34878D82A}">
                    <a16:rowId xmlns:a16="http://schemas.microsoft.com/office/drawing/2014/main" val="3175867804"/>
                  </a:ext>
                </a:extLst>
              </a:tr>
            </a:tbl>
          </a:graphicData>
        </a:graphic>
      </p:graphicFrame>
      <p:sp>
        <p:nvSpPr>
          <p:cNvPr id="12" name="CaixaDeTexto 11">
            <a:extLst>
              <a:ext uri="{FF2B5EF4-FFF2-40B4-BE49-F238E27FC236}">
                <a16:creationId xmlns:a16="http://schemas.microsoft.com/office/drawing/2014/main" id="{DF1FA0D1-8EEA-4C52-A8E5-FE8EC3369ECA}"/>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pic>
        <p:nvPicPr>
          <p:cNvPr id="13" name="Imagem 12">
            <a:extLst>
              <a:ext uri="{FF2B5EF4-FFF2-40B4-BE49-F238E27FC236}">
                <a16:creationId xmlns:a16="http://schemas.microsoft.com/office/drawing/2014/main" id="{4CCE77CA-4538-4F1D-803D-0A3BFE0713B8}"/>
              </a:ext>
            </a:extLst>
          </p:cNvPr>
          <p:cNvPicPr>
            <a:picLocks noChangeAspect="1"/>
          </p:cNvPicPr>
          <p:nvPr/>
        </p:nvPicPr>
        <p:blipFill>
          <a:blip r:embed="rId3"/>
          <a:stretch>
            <a:fillRect/>
          </a:stretch>
        </p:blipFill>
        <p:spPr>
          <a:xfrm>
            <a:off x="126731" y="249983"/>
            <a:ext cx="5981700" cy="3533775"/>
          </a:xfrm>
          <a:prstGeom prst="rect">
            <a:avLst/>
          </a:prstGeom>
        </p:spPr>
      </p:pic>
      <p:pic>
        <p:nvPicPr>
          <p:cNvPr id="14" name="Imagem 13">
            <a:extLst>
              <a:ext uri="{FF2B5EF4-FFF2-40B4-BE49-F238E27FC236}">
                <a16:creationId xmlns:a16="http://schemas.microsoft.com/office/drawing/2014/main" id="{7D3B2EB4-01F3-41F5-BE13-DAEF4EEB396E}"/>
              </a:ext>
            </a:extLst>
          </p:cNvPr>
          <p:cNvPicPr>
            <a:picLocks noChangeAspect="1"/>
          </p:cNvPicPr>
          <p:nvPr/>
        </p:nvPicPr>
        <p:blipFill>
          <a:blip r:embed="rId4"/>
          <a:stretch>
            <a:fillRect/>
          </a:stretch>
        </p:blipFill>
        <p:spPr>
          <a:xfrm>
            <a:off x="6344409" y="285705"/>
            <a:ext cx="4830701" cy="3726096"/>
          </a:xfrm>
          <a:prstGeom prst="rect">
            <a:avLst/>
          </a:prstGeom>
        </p:spPr>
      </p:pic>
      <p:pic>
        <p:nvPicPr>
          <p:cNvPr id="15" name="Imagem 14">
            <a:extLst>
              <a:ext uri="{FF2B5EF4-FFF2-40B4-BE49-F238E27FC236}">
                <a16:creationId xmlns:a16="http://schemas.microsoft.com/office/drawing/2014/main" id="{3B26B2FB-076E-4BCB-87F9-EE1DD534072E}"/>
              </a:ext>
            </a:extLst>
          </p:cNvPr>
          <p:cNvPicPr>
            <a:picLocks noChangeAspect="1"/>
          </p:cNvPicPr>
          <p:nvPr/>
        </p:nvPicPr>
        <p:blipFill>
          <a:blip r:embed="rId5"/>
          <a:stretch>
            <a:fillRect/>
          </a:stretch>
        </p:blipFill>
        <p:spPr>
          <a:xfrm>
            <a:off x="3760394" y="3160712"/>
            <a:ext cx="6038850" cy="3514725"/>
          </a:xfrm>
          <a:prstGeom prst="rect">
            <a:avLst/>
          </a:prstGeom>
        </p:spPr>
      </p:pic>
    </p:spTree>
    <p:extLst>
      <p:ext uri="{BB962C8B-B14F-4D97-AF65-F5344CB8AC3E}">
        <p14:creationId xmlns:p14="http://schemas.microsoft.com/office/powerpoint/2010/main" val="257619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0397FBB-497C-472C-A923-B9E5790EB0D7}"/>
              </a:ext>
            </a:extLst>
          </p:cNvPr>
          <p:cNvSpPr>
            <a:spLocks noGrp="1"/>
          </p:cNvSpPr>
          <p:nvPr>
            <p:ph type="title"/>
          </p:nvPr>
        </p:nvSpPr>
        <p:spPr/>
        <p:txBody>
          <a:bodyPr/>
          <a:lstStyle/>
          <a:p>
            <a:r>
              <a:rPr lang="en-GB" dirty="0" err="1"/>
              <a:t>Introdution</a:t>
            </a:r>
            <a:endParaRPr lang="en-GB" dirty="0"/>
          </a:p>
        </p:txBody>
      </p:sp>
      <p:sp>
        <p:nvSpPr>
          <p:cNvPr id="3" name="Marcador de Posição de Conteúdo 2">
            <a:extLst>
              <a:ext uri="{FF2B5EF4-FFF2-40B4-BE49-F238E27FC236}">
                <a16:creationId xmlns:a16="http://schemas.microsoft.com/office/drawing/2014/main" id="{E5C2710C-05AB-45AB-8439-F09684FE5C20}"/>
              </a:ext>
            </a:extLst>
          </p:cNvPr>
          <p:cNvSpPr>
            <a:spLocks noGrp="1"/>
          </p:cNvSpPr>
          <p:nvPr>
            <p:ph idx="1"/>
          </p:nvPr>
        </p:nvSpPr>
        <p:spPr>
          <a:xfrm>
            <a:off x="913795" y="1732450"/>
            <a:ext cx="10353762" cy="1828968"/>
          </a:xfrm>
        </p:spPr>
        <p:txBody>
          <a:bodyPr/>
          <a:lstStyle/>
          <a:p>
            <a:pPr marL="36900" indent="0" algn="just">
              <a:buNone/>
            </a:pPr>
            <a:r>
              <a:rPr lang="en-US" dirty="0"/>
              <a:t>The objective of this project is to balance a ball on a platform (1D movement) and if the ball is moved to a different position which is not the middle (by default de desired position) of the board the machine should return it to the middle.</a:t>
            </a:r>
            <a:endParaRPr lang="en-GB" dirty="0"/>
          </a:p>
        </p:txBody>
      </p:sp>
      <p:sp>
        <p:nvSpPr>
          <p:cNvPr id="76" name="Marcador de Posição do Número do Diapositivo 75">
            <a:extLst>
              <a:ext uri="{FF2B5EF4-FFF2-40B4-BE49-F238E27FC236}">
                <a16:creationId xmlns:a16="http://schemas.microsoft.com/office/drawing/2014/main" id="{AE560D80-FA60-43D5-9592-A58F6C44EB6F}"/>
              </a:ext>
            </a:extLst>
          </p:cNvPr>
          <p:cNvSpPr>
            <a:spLocks noGrp="1"/>
          </p:cNvSpPr>
          <p:nvPr>
            <p:ph type="sldNum" sz="quarter" idx="12"/>
          </p:nvPr>
        </p:nvSpPr>
        <p:spPr>
          <a:xfrm>
            <a:off x="11424914" y="6492875"/>
            <a:ext cx="753545" cy="365125"/>
          </a:xfrm>
        </p:spPr>
        <p:txBody>
          <a:bodyPr/>
          <a:lstStyle/>
          <a:p>
            <a:pPr algn="ctr"/>
            <a:fld id="{B6D363E0-5191-4ABE-9948-3E0C89764D3B}" type="slidenum">
              <a:rPr lang="en-GB" smtClean="0"/>
              <a:pPr algn="ctr"/>
              <a:t>2</a:t>
            </a:fld>
            <a:endParaRPr lang="en-GB"/>
          </a:p>
        </p:txBody>
      </p:sp>
      <p:sp>
        <p:nvSpPr>
          <p:cNvPr id="4" name="Retângulo 3">
            <a:extLst>
              <a:ext uri="{FF2B5EF4-FFF2-40B4-BE49-F238E27FC236}">
                <a16:creationId xmlns:a16="http://schemas.microsoft.com/office/drawing/2014/main" id="{D410C99D-F39D-484F-A9E1-33F43716B361}"/>
              </a:ext>
            </a:extLst>
          </p:cNvPr>
          <p:cNvSpPr/>
          <p:nvPr/>
        </p:nvSpPr>
        <p:spPr>
          <a:xfrm>
            <a:off x="1359087" y="4815281"/>
            <a:ext cx="3313652" cy="159391"/>
          </a:xfrm>
          <a:prstGeom prst="rect">
            <a:avLst/>
          </a:prstGeom>
          <a:solidFill>
            <a:schemeClr val="bg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tângulo 4">
            <a:extLst>
              <a:ext uri="{FF2B5EF4-FFF2-40B4-BE49-F238E27FC236}">
                <a16:creationId xmlns:a16="http://schemas.microsoft.com/office/drawing/2014/main" id="{F4A96923-3A20-45DF-A9B0-F4E16A586100}"/>
              </a:ext>
            </a:extLst>
          </p:cNvPr>
          <p:cNvSpPr/>
          <p:nvPr/>
        </p:nvSpPr>
        <p:spPr>
          <a:xfrm>
            <a:off x="2911051" y="5050173"/>
            <a:ext cx="209724" cy="32717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tângulo 5">
            <a:extLst>
              <a:ext uri="{FF2B5EF4-FFF2-40B4-BE49-F238E27FC236}">
                <a16:creationId xmlns:a16="http://schemas.microsoft.com/office/drawing/2014/main" id="{1C6E140D-F6FF-4658-A89F-4471515C6950}"/>
              </a:ext>
            </a:extLst>
          </p:cNvPr>
          <p:cNvSpPr/>
          <p:nvPr/>
        </p:nvSpPr>
        <p:spPr>
          <a:xfrm>
            <a:off x="2401245" y="5163067"/>
            <a:ext cx="1251881" cy="22650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tângulo 6">
            <a:extLst>
              <a:ext uri="{FF2B5EF4-FFF2-40B4-BE49-F238E27FC236}">
                <a16:creationId xmlns:a16="http://schemas.microsoft.com/office/drawing/2014/main" id="{E7D3F373-6FDE-496C-885C-DA3F25106929}"/>
              </a:ext>
            </a:extLst>
          </p:cNvPr>
          <p:cNvSpPr/>
          <p:nvPr/>
        </p:nvSpPr>
        <p:spPr>
          <a:xfrm>
            <a:off x="2401246" y="5163067"/>
            <a:ext cx="293614" cy="74278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tângulo 7">
            <a:extLst>
              <a:ext uri="{FF2B5EF4-FFF2-40B4-BE49-F238E27FC236}">
                <a16:creationId xmlns:a16="http://schemas.microsoft.com/office/drawing/2014/main" id="{9D1A5E51-0CC0-4B56-AB69-3A8753515948}"/>
              </a:ext>
            </a:extLst>
          </p:cNvPr>
          <p:cNvSpPr/>
          <p:nvPr/>
        </p:nvSpPr>
        <p:spPr>
          <a:xfrm>
            <a:off x="3359513" y="5163067"/>
            <a:ext cx="293614" cy="74278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tângulo 8">
            <a:extLst>
              <a:ext uri="{FF2B5EF4-FFF2-40B4-BE49-F238E27FC236}">
                <a16:creationId xmlns:a16="http://schemas.microsoft.com/office/drawing/2014/main" id="{358B7C21-C122-4BC9-967D-566DADA1FE87}"/>
              </a:ext>
            </a:extLst>
          </p:cNvPr>
          <p:cNvSpPr/>
          <p:nvPr/>
        </p:nvSpPr>
        <p:spPr>
          <a:xfrm>
            <a:off x="1120000" y="5905850"/>
            <a:ext cx="3791824" cy="1929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0" name="Oval 9">
            <a:extLst>
              <a:ext uri="{FF2B5EF4-FFF2-40B4-BE49-F238E27FC236}">
                <a16:creationId xmlns:a16="http://schemas.microsoft.com/office/drawing/2014/main" id="{6AA5A3C4-9ED5-49B1-AE8E-6E296207E4CD}"/>
              </a:ext>
            </a:extLst>
          </p:cNvPr>
          <p:cNvSpPr/>
          <p:nvPr/>
        </p:nvSpPr>
        <p:spPr>
          <a:xfrm>
            <a:off x="2936217" y="4928175"/>
            <a:ext cx="159391" cy="151002"/>
          </a:xfrm>
          <a:prstGeom prst="ellipse">
            <a:avLst/>
          </a:prstGeom>
          <a:solidFill>
            <a:schemeClr val="tx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03FE0788-2936-4E72-8277-45E3EE4A9AA1}"/>
              </a:ext>
            </a:extLst>
          </p:cNvPr>
          <p:cNvSpPr/>
          <p:nvPr/>
        </p:nvSpPr>
        <p:spPr>
          <a:xfrm>
            <a:off x="3709157" y="4552946"/>
            <a:ext cx="243281" cy="243281"/>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tângulo 11">
            <a:extLst>
              <a:ext uri="{FF2B5EF4-FFF2-40B4-BE49-F238E27FC236}">
                <a16:creationId xmlns:a16="http://schemas.microsoft.com/office/drawing/2014/main" id="{3EA57290-1A45-4544-9EA5-9AE287937DBA}"/>
              </a:ext>
            </a:extLst>
          </p:cNvPr>
          <p:cNvSpPr/>
          <p:nvPr/>
        </p:nvSpPr>
        <p:spPr>
          <a:xfrm>
            <a:off x="1362319" y="4731391"/>
            <a:ext cx="3310419" cy="75501"/>
          </a:xfrm>
          <a:prstGeom prst="rect">
            <a:avLst/>
          </a:prstGeom>
          <a:solidFill>
            <a:schemeClr val="bg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tângulo 12">
            <a:extLst>
              <a:ext uri="{FF2B5EF4-FFF2-40B4-BE49-F238E27FC236}">
                <a16:creationId xmlns:a16="http://schemas.microsoft.com/office/drawing/2014/main" id="{0ABD059F-516D-4898-A49F-57846F4C7B53}"/>
              </a:ext>
            </a:extLst>
          </p:cNvPr>
          <p:cNvSpPr/>
          <p:nvPr/>
        </p:nvSpPr>
        <p:spPr>
          <a:xfrm>
            <a:off x="4597167" y="5687736"/>
            <a:ext cx="293614" cy="20133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tângulo 13">
            <a:extLst>
              <a:ext uri="{FF2B5EF4-FFF2-40B4-BE49-F238E27FC236}">
                <a16:creationId xmlns:a16="http://schemas.microsoft.com/office/drawing/2014/main" id="{A07DCF7E-C4E2-4447-885D-E9430BD1D9D8}"/>
              </a:ext>
            </a:extLst>
          </p:cNvPr>
          <p:cNvSpPr/>
          <p:nvPr/>
        </p:nvSpPr>
        <p:spPr>
          <a:xfrm>
            <a:off x="4261431" y="4957894"/>
            <a:ext cx="54674" cy="754652"/>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tângulo 14">
            <a:extLst>
              <a:ext uri="{FF2B5EF4-FFF2-40B4-BE49-F238E27FC236}">
                <a16:creationId xmlns:a16="http://schemas.microsoft.com/office/drawing/2014/main" id="{1CF3C051-7804-4068-A413-73E6943B2603}"/>
              </a:ext>
            </a:extLst>
          </p:cNvPr>
          <p:cNvSpPr/>
          <p:nvPr/>
        </p:nvSpPr>
        <p:spPr>
          <a:xfrm>
            <a:off x="2815538" y="4720726"/>
            <a:ext cx="400748" cy="15100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tângulo 15">
            <a:extLst>
              <a:ext uri="{FF2B5EF4-FFF2-40B4-BE49-F238E27FC236}">
                <a16:creationId xmlns:a16="http://schemas.microsoft.com/office/drawing/2014/main" id="{D0C5051F-AE66-46D3-957B-B47CFB199D25}"/>
              </a:ext>
            </a:extLst>
          </p:cNvPr>
          <p:cNvSpPr/>
          <p:nvPr/>
        </p:nvSpPr>
        <p:spPr>
          <a:xfrm>
            <a:off x="2961385" y="4773336"/>
            <a:ext cx="109057" cy="5872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Conexão: Ângulo Reto 16">
            <a:extLst>
              <a:ext uri="{FF2B5EF4-FFF2-40B4-BE49-F238E27FC236}">
                <a16:creationId xmlns:a16="http://schemas.microsoft.com/office/drawing/2014/main" id="{636D079A-5F64-4FC4-AEA7-8CCAD784D7F5}"/>
              </a:ext>
            </a:extLst>
          </p:cNvPr>
          <p:cNvCxnSpPr>
            <a:cxnSpLocks/>
            <a:stCxn id="16" idx="2"/>
            <a:endCxn id="19" idx="0"/>
          </p:cNvCxnSpPr>
          <p:nvPr/>
        </p:nvCxnSpPr>
        <p:spPr>
          <a:xfrm rot="5400000">
            <a:off x="1837155" y="5108812"/>
            <a:ext cx="1455513" cy="902007"/>
          </a:xfrm>
          <a:prstGeom prst="bentConnector3">
            <a:avLst>
              <a:gd name="adj1" fmla="val 50000"/>
            </a:avLst>
          </a:prstGeom>
          <a:ln w="19050">
            <a:solidFill>
              <a:srgbClr val="09D12F"/>
            </a:solidFill>
          </a:ln>
        </p:spPr>
        <p:style>
          <a:lnRef idx="1">
            <a:schemeClr val="accent1"/>
          </a:lnRef>
          <a:fillRef idx="0">
            <a:schemeClr val="accent1"/>
          </a:fillRef>
          <a:effectRef idx="0">
            <a:schemeClr val="accent1"/>
          </a:effectRef>
          <a:fontRef idx="minor">
            <a:schemeClr val="tx1"/>
          </a:fontRef>
        </p:style>
      </p:cxnSp>
      <p:cxnSp>
        <p:nvCxnSpPr>
          <p:cNvPr id="18" name="Conexão: Ângulo Reto 17">
            <a:extLst>
              <a:ext uri="{FF2B5EF4-FFF2-40B4-BE49-F238E27FC236}">
                <a16:creationId xmlns:a16="http://schemas.microsoft.com/office/drawing/2014/main" id="{DE2BEF61-B977-435B-8FC0-F675C17A45E2}"/>
              </a:ext>
            </a:extLst>
          </p:cNvPr>
          <p:cNvCxnSpPr>
            <a:cxnSpLocks/>
            <a:stCxn id="13" idx="2"/>
            <a:endCxn id="19" idx="3"/>
          </p:cNvCxnSpPr>
          <p:nvPr/>
        </p:nvCxnSpPr>
        <p:spPr>
          <a:xfrm rot="5400000">
            <a:off x="3293665" y="4996653"/>
            <a:ext cx="557891" cy="2342729"/>
          </a:xfrm>
          <a:prstGeom prst="bentConnector2">
            <a:avLst/>
          </a:prstGeom>
          <a:ln w="19050">
            <a:solidFill>
              <a:srgbClr val="09D12F"/>
            </a:solidFill>
          </a:ln>
        </p:spPr>
        <p:style>
          <a:lnRef idx="1">
            <a:schemeClr val="accent1"/>
          </a:lnRef>
          <a:fillRef idx="0">
            <a:schemeClr val="accent1"/>
          </a:fillRef>
          <a:effectRef idx="0">
            <a:schemeClr val="accent1"/>
          </a:effectRef>
          <a:fontRef idx="minor">
            <a:schemeClr val="tx1"/>
          </a:fontRef>
        </p:style>
      </p:cxnSp>
      <p:sp>
        <p:nvSpPr>
          <p:cNvPr id="19" name="Retângulo 18">
            <a:extLst>
              <a:ext uri="{FF2B5EF4-FFF2-40B4-BE49-F238E27FC236}">
                <a16:creationId xmlns:a16="http://schemas.microsoft.com/office/drawing/2014/main" id="{9CC0E4D9-B50F-4E68-AC2B-CC5EC2FE52FF}"/>
              </a:ext>
            </a:extLst>
          </p:cNvPr>
          <p:cNvSpPr/>
          <p:nvPr/>
        </p:nvSpPr>
        <p:spPr>
          <a:xfrm>
            <a:off x="1826569" y="6287572"/>
            <a:ext cx="574676" cy="31878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tângulo 19">
            <a:extLst>
              <a:ext uri="{FF2B5EF4-FFF2-40B4-BE49-F238E27FC236}">
                <a16:creationId xmlns:a16="http://schemas.microsoft.com/office/drawing/2014/main" id="{B018B6CD-2B97-4A4F-9475-EAFB611A0BD0}"/>
              </a:ext>
            </a:extLst>
          </p:cNvPr>
          <p:cNvSpPr/>
          <p:nvPr/>
        </p:nvSpPr>
        <p:spPr>
          <a:xfrm rot="21152037">
            <a:off x="7518011" y="4816679"/>
            <a:ext cx="3313652" cy="159391"/>
          </a:xfrm>
          <a:prstGeom prst="rect">
            <a:avLst/>
          </a:prstGeom>
          <a:solidFill>
            <a:schemeClr val="bg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tângulo 20">
            <a:extLst>
              <a:ext uri="{FF2B5EF4-FFF2-40B4-BE49-F238E27FC236}">
                <a16:creationId xmlns:a16="http://schemas.microsoft.com/office/drawing/2014/main" id="{3C21C2AC-AB1F-47AB-9ECF-CB8E07051C21}"/>
              </a:ext>
            </a:extLst>
          </p:cNvPr>
          <p:cNvSpPr/>
          <p:nvPr/>
        </p:nvSpPr>
        <p:spPr>
          <a:xfrm>
            <a:off x="9069975" y="5051571"/>
            <a:ext cx="209724" cy="32717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tângulo 21">
            <a:extLst>
              <a:ext uri="{FF2B5EF4-FFF2-40B4-BE49-F238E27FC236}">
                <a16:creationId xmlns:a16="http://schemas.microsoft.com/office/drawing/2014/main" id="{F3F9A32E-D399-4A9B-BEEE-46B7F413D939}"/>
              </a:ext>
            </a:extLst>
          </p:cNvPr>
          <p:cNvSpPr/>
          <p:nvPr/>
        </p:nvSpPr>
        <p:spPr>
          <a:xfrm>
            <a:off x="8560169" y="5164465"/>
            <a:ext cx="1251881" cy="22650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tângulo 22">
            <a:extLst>
              <a:ext uri="{FF2B5EF4-FFF2-40B4-BE49-F238E27FC236}">
                <a16:creationId xmlns:a16="http://schemas.microsoft.com/office/drawing/2014/main" id="{DDF045B4-27D5-4E40-9FEC-B03942ED0F61}"/>
              </a:ext>
            </a:extLst>
          </p:cNvPr>
          <p:cNvSpPr/>
          <p:nvPr/>
        </p:nvSpPr>
        <p:spPr>
          <a:xfrm>
            <a:off x="8560170" y="5164465"/>
            <a:ext cx="293614" cy="74278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tângulo 23">
            <a:extLst>
              <a:ext uri="{FF2B5EF4-FFF2-40B4-BE49-F238E27FC236}">
                <a16:creationId xmlns:a16="http://schemas.microsoft.com/office/drawing/2014/main" id="{1713A712-E4D1-4A2D-964C-C93AC868FC04}"/>
              </a:ext>
            </a:extLst>
          </p:cNvPr>
          <p:cNvSpPr/>
          <p:nvPr/>
        </p:nvSpPr>
        <p:spPr>
          <a:xfrm>
            <a:off x="9518437" y="5164465"/>
            <a:ext cx="293614" cy="74278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tângulo 24">
            <a:extLst>
              <a:ext uri="{FF2B5EF4-FFF2-40B4-BE49-F238E27FC236}">
                <a16:creationId xmlns:a16="http://schemas.microsoft.com/office/drawing/2014/main" id="{EE143FF5-D74A-48A2-88E1-B2672DDE40A9}"/>
              </a:ext>
            </a:extLst>
          </p:cNvPr>
          <p:cNvSpPr/>
          <p:nvPr/>
        </p:nvSpPr>
        <p:spPr>
          <a:xfrm>
            <a:off x="7278924" y="5907248"/>
            <a:ext cx="3791824" cy="1929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6" name="Oval 25">
            <a:extLst>
              <a:ext uri="{FF2B5EF4-FFF2-40B4-BE49-F238E27FC236}">
                <a16:creationId xmlns:a16="http://schemas.microsoft.com/office/drawing/2014/main" id="{EACEE471-5295-452C-A2BE-F750C4A583E6}"/>
              </a:ext>
            </a:extLst>
          </p:cNvPr>
          <p:cNvSpPr/>
          <p:nvPr/>
        </p:nvSpPr>
        <p:spPr>
          <a:xfrm>
            <a:off x="9095141" y="4929573"/>
            <a:ext cx="159391" cy="151002"/>
          </a:xfrm>
          <a:prstGeom prst="ellipse">
            <a:avLst/>
          </a:prstGeom>
          <a:solidFill>
            <a:schemeClr val="tx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C7EF0030-2216-47AA-81AE-3B067882B196}"/>
              </a:ext>
            </a:extLst>
          </p:cNvPr>
          <p:cNvSpPr/>
          <p:nvPr/>
        </p:nvSpPr>
        <p:spPr>
          <a:xfrm rot="21152037">
            <a:off x="9774167" y="4460394"/>
            <a:ext cx="243281" cy="243281"/>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tângulo 27">
            <a:extLst>
              <a:ext uri="{FF2B5EF4-FFF2-40B4-BE49-F238E27FC236}">
                <a16:creationId xmlns:a16="http://schemas.microsoft.com/office/drawing/2014/main" id="{86A30817-EA6A-4223-A5EC-062335C21AF4}"/>
              </a:ext>
            </a:extLst>
          </p:cNvPr>
          <p:cNvSpPr/>
          <p:nvPr/>
        </p:nvSpPr>
        <p:spPr>
          <a:xfrm rot="21152037">
            <a:off x="7496076" y="4732789"/>
            <a:ext cx="3310419" cy="75501"/>
          </a:xfrm>
          <a:prstGeom prst="rect">
            <a:avLst/>
          </a:prstGeom>
          <a:solidFill>
            <a:schemeClr val="bg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tângulo 28">
            <a:extLst>
              <a:ext uri="{FF2B5EF4-FFF2-40B4-BE49-F238E27FC236}">
                <a16:creationId xmlns:a16="http://schemas.microsoft.com/office/drawing/2014/main" id="{48E3F782-E687-42E2-BD54-358F0D017598}"/>
              </a:ext>
            </a:extLst>
          </p:cNvPr>
          <p:cNvSpPr/>
          <p:nvPr/>
        </p:nvSpPr>
        <p:spPr>
          <a:xfrm>
            <a:off x="10756091" y="5689134"/>
            <a:ext cx="293614" cy="20133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tângulo 29">
            <a:extLst>
              <a:ext uri="{FF2B5EF4-FFF2-40B4-BE49-F238E27FC236}">
                <a16:creationId xmlns:a16="http://schemas.microsoft.com/office/drawing/2014/main" id="{C73173B1-451E-46C1-99EC-316131DEB5D6}"/>
              </a:ext>
            </a:extLst>
          </p:cNvPr>
          <p:cNvSpPr/>
          <p:nvPr/>
        </p:nvSpPr>
        <p:spPr>
          <a:xfrm rot="601377">
            <a:off x="10567438" y="4718605"/>
            <a:ext cx="45719" cy="805610"/>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tângulo 30">
            <a:extLst>
              <a:ext uri="{FF2B5EF4-FFF2-40B4-BE49-F238E27FC236}">
                <a16:creationId xmlns:a16="http://schemas.microsoft.com/office/drawing/2014/main" id="{E3E0D07A-FCEA-406D-9915-39A205A09186}"/>
              </a:ext>
            </a:extLst>
          </p:cNvPr>
          <p:cNvSpPr/>
          <p:nvPr/>
        </p:nvSpPr>
        <p:spPr>
          <a:xfrm rot="4317617">
            <a:off x="10428223" y="5591837"/>
            <a:ext cx="254039" cy="45719"/>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tângulo 31">
            <a:extLst>
              <a:ext uri="{FF2B5EF4-FFF2-40B4-BE49-F238E27FC236}">
                <a16:creationId xmlns:a16="http://schemas.microsoft.com/office/drawing/2014/main" id="{70AFBC93-809E-4D1B-A2E9-76A0E139E9BD}"/>
              </a:ext>
            </a:extLst>
          </p:cNvPr>
          <p:cNvSpPr/>
          <p:nvPr/>
        </p:nvSpPr>
        <p:spPr>
          <a:xfrm rot="2063471">
            <a:off x="10565344" y="5738910"/>
            <a:ext cx="221895" cy="72099"/>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tângulo 32">
            <a:extLst>
              <a:ext uri="{FF2B5EF4-FFF2-40B4-BE49-F238E27FC236}">
                <a16:creationId xmlns:a16="http://schemas.microsoft.com/office/drawing/2014/main" id="{01521288-6B43-4A29-B03B-C423A4C84B0E}"/>
              </a:ext>
            </a:extLst>
          </p:cNvPr>
          <p:cNvSpPr/>
          <p:nvPr/>
        </p:nvSpPr>
        <p:spPr>
          <a:xfrm rot="21152037">
            <a:off x="8974462" y="4722124"/>
            <a:ext cx="400748" cy="15100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tângulo 33">
            <a:extLst>
              <a:ext uri="{FF2B5EF4-FFF2-40B4-BE49-F238E27FC236}">
                <a16:creationId xmlns:a16="http://schemas.microsoft.com/office/drawing/2014/main" id="{9ADC4F86-AE59-4121-BC69-35551EFF4CD3}"/>
              </a:ext>
            </a:extLst>
          </p:cNvPr>
          <p:cNvSpPr/>
          <p:nvPr/>
        </p:nvSpPr>
        <p:spPr>
          <a:xfrm rot="21152037">
            <a:off x="9111920" y="4774734"/>
            <a:ext cx="109057" cy="5872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5" name="Conexão: Ângulo Reto 34">
            <a:extLst>
              <a:ext uri="{FF2B5EF4-FFF2-40B4-BE49-F238E27FC236}">
                <a16:creationId xmlns:a16="http://schemas.microsoft.com/office/drawing/2014/main" id="{E6C69B20-462A-4AE5-8AB6-9B8E6E568B8E}"/>
              </a:ext>
            </a:extLst>
          </p:cNvPr>
          <p:cNvCxnSpPr>
            <a:cxnSpLocks/>
            <a:stCxn id="34" idx="2"/>
            <a:endCxn id="37" idx="0"/>
          </p:cNvCxnSpPr>
          <p:nvPr/>
        </p:nvCxnSpPr>
        <p:spPr>
          <a:xfrm rot="5400000">
            <a:off x="7993667" y="5112373"/>
            <a:ext cx="1455762" cy="897433"/>
          </a:xfrm>
          <a:prstGeom prst="bentConnector3">
            <a:avLst>
              <a:gd name="adj1" fmla="val 50000"/>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6" name="Conexão: Ângulo Reto 35">
            <a:extLst>
              <a:ext uri="{FF2B5EF4-FFF2-40B4-BE49-F238E27FC236}">
                <a16:creationId xmlns:a16="http://schemas.microsoft.com/office/drawing/2014/main" id="{E699A324-C189-461C-9023-9AA8DE605DA5}"/>
              </a:ext>
            </a:extLst>
          </p:cNvPr>
          <p:cNvCxnSpPr>
            <a:cxnSpLocks/>
            <a:stCxn id="29" idx="2"/>
            <a:endCxn id="37" idx="3"/>
          </p:cNvCxnSpPr>
          <p:nvPr/>
        </p:nvCxnSpPr>
        <p:spPr>
          <a:xfrm rot="5400000">
            <a:off x="9452589" y="4998051"/>
            <a:ext cx="557891" cy="2342729"/>
          </a:xfrm>
          <a:prstGeom prst="bentConnector2">
            <a:avLst/>
          </a:prstGeom>
          <a:ln w="19050">
            <a:solidFill>
              <a:srgbClr val="09D12F"/>
            </a:solidFill>
          </a:ln>
        </p:spPr>
        <p:style>
          <a:lnRef idx="1">
            <a:schemeClr val="accent1"/>
          </a:lnRef>
          <a:fillRef idx="0">
            <a:schemeClr val="accent1"/>
          </a:fillRef>
          <a:effectRef idx="0">
            <a:schemeClr val="accent1"/>
          </a:effectRef>
          <a:fontRef idx="minor">
            <a:schemeClr val="tx1"/>
          </a:fontRef>
        </p:style>
      </p:cxnSp>
      <p:sp>
        <p:nvSpPr>
          <p:cNvPr id="37" name="Retângulo 36">
            <a:extLst>
              <a:ext uri="{FF2B5EF4-FFF2-40B4-BE49-F238E27FC236}">
                <a16:creationId xmlns:a16="http://schemas.microsoft.com/office/drawing/2014/main" id="{5BC8E053-F9CD-4C8C-9F16-1E568D3897CF}"/>
              </a:ext>
            </a:extLst>
          </p:cNvPr>
          <p:cNvSpPr/>
          <p:nvPr/>
        </p:nvSpPr>
        <p:spPr>
          <a:xfrm>
            <a:off x="7985493" y="6288970"/>
            <a:ext cx="574676" cy="31878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tângulo 37">
            <a:extLst>
              <a:ext uri="{FF2B5EF4-FFF2-40B4-BE49-F238E27FC236}">
                <a16:creationId xmlns:a16="http://schemas.microsoft.com/office/drawing/2014/main" id="{E5ED2CE9-0A18-4AA1-8C93-14C470C06684}"/>
              </a:ext>
            </a:extLst>
          </p:cNvPr>
          <p:cNvSpPr/>
          <p:nvPr/>
        </p:nvSpPr>
        <p:spPr>
          <a:xfrm rot="2265532">
            <a:off x="4246928" y="5727459"/>
            <a:ext cx="254039" cy="45719"/>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tângulo 38">
            <a:extLst>
              <a:ext uri="{FF2B5EF4-FFF2-40B4-BE49-F238E27FC236}">
                <a16:creationId xmlns:a16="http://schemas.microsoft.com/office/drawing/2014/main" id="{B24631E8-08DA-4045-AE03-F4102E671950}"/>
              </a:ext>
            </a:extLst>
          </p:cNvPr>
          <p:cNvSpPr/>
          <p:nvPr/>
        </p:nvSpPr>
        <p:spPr>
          <a:xfrm rot="245438">
            <a:off x="4448554" y="5777521"/>
            <a:ext cx="221895" cy="72099"/>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CaixaDeTexto 76">
            <a:extLst>
              <a:ext uri="{FF2B5EF4-FFF2-40B4-BE49-F238E27FC236}">
                <a16:creationId xmlns:a16="http://schemas.microsoft.com/office/drawing/2014/main" id="{4936A224-7EC8-491C-AAA5-90E934B1D20E}"/>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211868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458F98-10D2-4BDD-A4F0-32503EEA9FA6}"/>
              </a:ext>
            </a:extLst>
          </p:cNvPr>
          <p:cNvSpPr>
            <a:spLocks noGrp="1"/>
          </p:cNvSpPr>
          <p:nvPr>
            <p:ph type="title"/>
          </p:nvPr>
        </p:nvSpPr>
        <p:spPr/>
        <p:txBody>
          <a:bodyPr/>
          <a:lstStyle/>
          <a:p>
            <a:r>
              <a:rPr lang="en-GB" dirty="0"/>
              <a:t>List of Components</a:t>
            </a:r>
          </a:p>
        </p:txBody>
      </p:sp>
      <p:sp>
        <p:nvSpPr>
          <p:cNvPr id="40" name="Marcador de Posição de Conteúdo 2">
            <a:extLst>
              <a:ext uri="{FF2B5EF4-FFF2-40B4-BE49-F238E27FC236}">
                <a16:creationId xmlns:a16="http://schemas.microsoft.com/office/drawing/2014/main" id="{2489FBFC-B22A-456D-9CAD-203265355C8E}"/>
              </a:ext>
            </a:extLst>
          </p:cNvPr>
          <p:cNvSpPr>
            <a:spLocks noGrp="1"/>
          </p:cNvSpPr>
          <p:nvPr>
            <p:ph idx="1"/>
          </p:nvPr>
        </p:nvSpPr>
        <p:spPr>
          <a:xfrm>
            <a:off x="973776" y="1596828"/>
            <a:ext cx="10233800" cy="4351338"/>
          </a:xfrm>
        </p:spPr>
        <p:txBody>
          <a:bodyPr>
            <a:normAutofit/>
          </a:bodyPr>
          <a:lstStyle/>
          <a:p>
            <a:r>
              <a:rPr lang="en-GB" dirty="0" err="1"/>
              <a:t>Ardunio</a:t>
            </a:r>
            <a:r>
              <a:rPr lang="en-GB" dirty="0"/>
              <a:t> MEGA 2560;</a:t>
            </a:r>
          </a:p>
          <a:p>
            <a:r>
              <a:rPr lang="en-GB" dirty="0"/>
              <a:t>Breadboard;</a:t>
            </a:r>
          </a:p>
          <a:p>
            <a:r>
              <a:rPr lang="pt-PT" dirty="0"/>
              <a:t>SG90 Servo;</a:t>
            </a:r>
          </a:p>
          <a:p>
            <a:r>
              <a:rPr lang="en-GB" dirty="0"/>
              <a:t>Buttons</a:t>
            </a:r>
            <a:r>
              <a:rPr lang="pt-PT" dirty="0"/>
              <a:t>;</a:t>
            </a:r>
          </a:p>
          <a:p>
            <a:pPr marL="36900" indent="0">
              <a:buNone/>
            </a:pPr>
            <a:endParaRPr lang="pt-PT" dirty="0"/>
          </a:p>
          <a:p>
            <a:r>
              <a:rPr lang="pt-PT" dirty="0" err="1"/>
              <a:t>Sensors</a:t>
            </a:r>
            <a:r>
              <a:rPr lang="pt-PT" dirty="0"/>
              <a:t>:</a:t>
            </a:r>
          </a:p>
          <a:p>
            <a:pPr lvl="1"/>
            <a:r>
              <a:rPr lang="pt-PT" dirty="0"/>
              <a:t>GY-521/MPU-6050 (</a:t>
            </a:r>
            <a:r>
              <a:rPr lang="en-US" dirty="0"/>
              <a:t>Accelerometer and gyroscope module 3 axes</a:t>
            </a:r>
            <a:r>
              <a:rPr lang="pt-PT" dirty="0"/>
              <a:t>) ;</a:t>
            </a:r>
          </a:p>
          <a:p>
            <a:pPr lvl="1"/>
            <a:r>
              <a:rPr lang="pt-PT" dirty="0"/>
              <a:t>HC-SR04 (Sonar);</a:t>
            </a:r>
          </a:p>
          <a:p>
            <a:pPr lvl="1"/>
            <a:r>
              <a:rPr lang="en-US" dirty="0"/>
              <a:t>HDSP-B0xE  (4 digit seven 7 display);</a:t>
            </a:r>
            <a:endParaRPr lang="pt-PT" dirty="0"/>
          </a:p>
          <a:p>
            <a:pPr lvl="1"/>
            <a:endParaRPr lang="pt-PT" dirty="0"/>
          </a:p>
          <a:p>
            <a:pPr lvl="1"/>
            <a:endParaRPr lang="pt-PT" dirty="0"/>
          </a:p>
          <a:p>
            <a:endParaRPr lang="en-GB" dirty="0"/>
          </a:p>
        </p:txBody>
      </p:sp>
      <p:sp>
        <p:nvSpPr>
          <p:cNvPr id="66" name="Marcador de Posição do Número do Diapositivo 65">
            <a:extLst>
              <a:ext uri="{FF2B5EF4-FFF2-40B4-BE49-F238E27FC236}">
                <a16:creationId xmlns:a16="http://schemas.microsoft.com/office/drawing/2014/main" id="{156B8D91-72ED-4791-BBD4-EFB55861770F}"/>
              </a:ext>
            </a:extLst>
          </p:cNvPr>
          <p:cNvSpPr>
            <a:spLocks noGrp="1"/>
          </p:cNvSpPr>
          <p:nvPr>
            <p:ph type="sldNum" sz="quarter" idx="12"/>
          </p:nvPr>
        </p:nvSpPr>
        <p:spPr>
          <a:xfrm>
            <a:off x="11412928" y="6473640"/>
            <a:ext cx="753545" cy="365125"/>
          </a:xfrm>
        </p:spPr>
        <p:txBody>
          <a:bodyPr/>
          <a:lstStyle/>
          <a:p>
            <a:pPr algn="ctr"/>
            <a:fld id="{B6D363E0-5191-4ABE-9948-3E0C89764D3B}" type="slidenum">
              <a:rPr lang="en-GB" smtClean="0"/>
              <a:pPr algn="ctr"/>
              <a:t>3</a:t>
            </a:fld>
            <a:endParaRPr lang="en-GB"/>
          </a:p>
        </p:txBody>
      </p:sp>
      <p:sp>
        <p:nvSpPr>
          <p:cNvPr id="4" name="Retângulo 3">
            <a:extLst>
              <a:ext uri="{FF2B5EF4-FFF2-40B4-BE49-F238E27FC236}">
                <a16:creationId xmlns:a16="http://schemas.microsoft.com/office/drawing/2014/main" id="{C8C9FFDE-182A-4F11-8F06-931A0F34D579}"/>
              </a:ext>
            </a:extLst>
          </p:cNvPr>
          <p:cNvSpPr/>
          <p:nvPr/>
        </p:nvSpPr>
        <p:spPr>
          <a:xfrm>
            <a:off x="7921814" y="2214481"/>
            <a:ext cx="3313652" cy="159391"/>
          </a:xfrm>
          <a:prstGeom prst="rect">
            <a:avLst/>
          </a:prstGeom>
          <a:solidFill>
            <a:schemeClr val="bg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tângulo 4">
            <a:extLst>
              <a:ext uri="{FF2B5EF4-FFF2-40B4-BE49-F238E27FC236}">
                <a16:creationId xmlns:a16="http://schemas.microsoft.com/office/drawing/2014/main" id="{0393C802-47E6-4DD5-8F70-1664CA963220}"/>
              </a:ext>
            </a:extLst>
          </p:cNvPr>
          <p:cNvSpPr/>
          <p:nvPr/>
        </p:nvSpPr>
        <p:spPr>
          <a:xfrm>
            <a:off x="9473778" y="2449373"/>
            <a:ext cx="209724" cy="32717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tângulo 5">
            <a:extLst>
              <a:ext uri="{FF2B5EF4-FFF2-40B4-BE49-F238E27FC236}">
                <a16:creationId xmlns:a16="http://schemas.microsoft.com/office/drawing/2014/main" id="{9BC49CB6-D1CC-40D0-8D33-1B43CA127B4A}"/>
              </a:ext>
            </a:extLst>
          </p:cNvPr>
          <p:cNvSpPr/>
          <p:nvPr/>
        </p:nvSpPr>
        <p:spPr>
          <a:xfrm>
            <a:off x="8963972" y="2562267"/>
            <a:ext cx="1251881" cy="22650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tângulo 6">
            <a:extLst>
              <a:ext uri="{FF2B5EF4-FFF2-40B4-BE49-F238E27FC236}">
                <a16:creationId xmlns:a16="http://schemas.microsoft.com/office/drawing/2014/main" id="{95B61001-3E8B-4A24-B831-193A5DBE2D96}"/>
              </a:ext>
            </a:extLst>
          </p:cNvPr>
          <p:cNvSpPr/>
          <p:nvPr/>
        </p:nvSpPr>
        <p:spPr>
          <a:xfrm>
            <a:off x="8963973" y="2562267"/>
            <a:ext cx="293614" cy="74278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tângulo 7">
            <a:extLst>
              <a:ext uri="{FF2B5EF4-FFF2-40B4-BE49-F238E27FC236}">
                <a16:creationId xmlns:a16="http://schemas.microsoft.com/office/drawing/2014/main" id="{131614AD-3014-443F-A371-6C0C6B569EC1}"/>
              </a:ext>
            </a:extLst>
          </p:cNvPr>
          <p:cNvSpPr/>
          <p:nvPr/>
        </p:nvSpPr>
        <p:spPr>
          <a:xfrm>
            <a:off x="9922240" y="2562267"/>
            <a:ext cx="293614" cy="74278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tângulo 8">
            <a:extLst>
              <a:ext uri="{FF2B5EF4-FFF2-40B4-BE49-F238E27FC236}">
                <a16:creationId xmlns:a16="http://schemas.microsoft.com/office/drawing/2014/main" id="{27CC409A-6BA6-4AC1-BE63-DF9DAB54A72D}"/>
              </a:ext>
            </a:extLst>
          </p:cNvPr>
          <p:cNvSpPr/>
          <p:nvPr/>
        </p:nvSpPr>
        <p:spPr>
          <a:xfrm>
            <a:off x="7682727" y="3305050"/>
            <a:ext cx="3791824" cy="1929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0" name="Oval 9">
            <a:extLst>
              <a:ext uri="{FF2B5EF4-FFF2-40B4-BE49-F238E27FC236}">
                <a16:creationId xmlns:a16="http://schemas.microsoft.com/office/drawing/2014/main" id="{5ECE5F55-5AAC-4AB1-8B99-A438E702D1A8}"/>
              </a:ext>
            </a:extLst>
          </p:cNvPr>
          <p:cNvSpPr/>
          <p:nvPr/>
        </p:nvSpPr>
        <p:spPr>
          <a:xfrm>
            <a:off x="9498944" y="2327375"/>
            <a:ext cx="159391" cy="151002"/>
          </a:xfrm>
          <a:prstGeom prst="ellipse">
            <a:avLst/>
          </a:prstGeom>
          <a:solidFill>
            <a:schemeClr val="tx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A2486BAD-62C5-4089-8D60-864A4F0DA2D9}"/>
              </a:ext>
            </a:extLst>
          </p:cNvPr>
          <p:cNvSpPr/>
          <p:nvPr/>
        </p:nvSpPr>
        <p:spPr>
          <a:xfrm>
            <a:off x="10271884" y="1952146"/>
            <a:ext cx="243281" cy="243281"/>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tângulo 11">
            <a:extLst>
              <a:ext uri="{FF2B5EF4-FFF2-40B4-BE49-F238E27FC236}">
                <a16:creationId xmlns:a16="http://schemas.microsoft.com/office/drawing/2014/main" id="{A9418A58-CD20-41A6-8370-2D9A465AC577}"/>
              </a:ext>
            </a:extLst>
          </p:cNvPr>
          <p:cNvSpPr/>
          <p:nvPr/>
        </p:nvSpPr>
        <p:spPr>
          <a:xfrm>
            <a:off x="7925046" y="2130591"/>
            <a:ext cx="3310419" cy="75501"/>
          </a:xfrm>
          <a:prstGeom prst="rect">
            <a:avLst/>
          </a:prstGeom>
          <a:solidFill>
            <a:schemeClr val="bg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tângulo 12">
            <a:extLst>
              <a:ext uri="{FF2B5EF4-FFF2-40B4-BE49-F238E27FC236}">
                <a16:creationId xmlns:a16="http://schemas.microsoft.com/office/drawing/2014/main" id="{242E56A0-01E0-4A60-BD6C-07615F78429D}"/>
              </a:ext>
            </a:extLst>
          </p:cNvPr>
          <p:cNvSpPr/>
          <p:nvPr/>
        </p:nvSpPr>
        <p:spPr>
          <a:xfrm>
            <a:off x="11159894" y="3086936"/>
            <a:ext cx="293614" cy="20133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tângulo 13">
            <a:extLst>
              <a:ext uri="{FF2B5EF4-FFF2-40B4-BE49-F238E27FC236}">
                <a16:creationId xmlns:a16="http://schemas.microsoft.com/office/drawing/2014/main" id="{8B8B2935-7F62-4668-B784-60AD3AD156D6}"/>
              </a:ext>
            </a:extLst>
          </p:cNvPr>
          <p:cNvSpPr/>
          <p:nvPr/>
        </p:nvSpPr>
        <p:spPr>
          <a:xfrm>
            <a:off x="10824158" y="2357094"/>
            <a:ext cx="54674" cy="754652"/>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tângulo 14">
            <a:extLst>
              <a:ext uri="{FF2B5EF4-FFF2-40B4-BE49-F238E27FC236}">
                <a16:creationId xmlns:a16="http://schemas.microsoft.com/office/drawing/2014/main" id="{1036A9E6-8454-43A5-AD33-72757638536F}"/>
              </a:ext>
            </a:extLst>
          </p:cNvPr>
          <p:cNvSpPr/>
          <p:nvPr/>
        </p:nvSpPr>
        <p:spPr>
          <a:xfrm>
            <a:off x="9378265" y="2119926"/>
            <a:ext cx="400748" cy="15100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tângulo 15">
            <a:extLst>
              <a:ext uri="{FF2B5EF4-FFF2-40B4-BE49-F238E27FC236}">
                <a16:creationId xmlns:a16="http://schemas.microsoft.com/office/drawing/2014/main" id="{E7A442B8-8F45-4E2E-821A-27B2C02AECD9}"/>
              </a:ext>
            </a:extLst>
          </p:cNvPr>
          <p:cNvSpPr/>
          <p:nvPr/>
        </p:nvSpPr>
        <p:spPr>
          <a:xfrm>
            <a:off x="9524112" y="2172536"/>
            <a:ext cx="109057" cy="5872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7" name="Conexão: Ângulo Reto 16">
            <a:extLst>
              <a:ext uri="{FF2B5EF4-FFF2-40B4-BE49-F238E27FC236}">
                <a16:creationId xmlns:a16="http://schemas.microsoft.com/office/drawing/2014/main" id="{6F3DBF66-8F83-4000-81EE-235CA1EAD83B}"/>
              </a:ext>
            </a:extLst>
          </p:cNvPr>
          <p:cNvCxnSpPr>
            <a:cxnSpLocks/>
            <a:stCxn id="16" idx="2"/>
            <a:endCxn id="19" idx="0"/>
          </p:cNvCxnSpPr>
          <p:nvPr/>
        </p:nvCxnSpPr>
        <p:spPr>
          <a:xfrm rot="5400000">
            <a:off x="8399882" y="2508012"/>
            <a:ext cx="1455513" cy="902007"/>
          </a:xfrm>
          <a:prstGeom prst="bentConnector3">
            <a:avLst>
              <a:gd name="adj1" fmla="val 50000"/>
            </a:avLst>
          </a:prstGeom>
          <a:ln w="19050">
            <a:solidFill>
              <a:srgbClr val="09D12F"/>
            </a:solidFill>
          </a:ln>
        </p:spPr>
        <p:style>
          <a:lnRef idx="1">
            <a:schemeClr val="accent1"/>
          </a:lnRef>
          <a:fillRef idx="0">
            <a:schemeClr val="accent1"/>
          </a:fillRef>
          <a:effectRef idx="0">
            <a:schemeClr val="accent1"/>
          </a:effectRef>
          <a:fontRef idx="minor">
            <a:schemeClr val="tx1"/>
          </a:fontRef>
        </p:style>
      </p:cxnSp>
      <p:cxnSp>
        <p:nvCxnSpPr>
          <p:cNvPr id="18" name="Conexão: Ângulo Reto 17">
            <a:extLst>
              <a:ext uri="{FF2B5EF4-FFF2-40B4-BE49-F238E27FC236}">
                <a16:creationId xmlns:a16="http://schemas.microsoft.com/office/drawing/2014/main" id="{5711F494-090F-46CB-8C5F-B8E333FB155E}"/>
              </a:ext>
            </a:extLst>
          </p:cNvPr>
          <p:cNvCxnSpPr>
            <a:cxnSpLocks/>
            <a:stCxn id="13" idx="2"/>
            <a:endCxn id="19" idx="3"/>
          </p:cNvCxnSpPr>
          <p:nvPr/>
        </p:nvCxnSpPr>
        <p:spPr>
          <a:xfrm rot="5400000">
            <a:off x="9856392" y="2395853"/>
            <a:ext cx="557891" cy="2342729"/>
          </a:xfrm>
          <a:prstGeom prst="bentConnector2">
            <a:avLst/>
          </a:prstGeom>
          <a:ln w="19050">
            <a:solidFill>
              <a:srgbClr val="09D12F"/>
            </a:solidFill>
          </a:ln>
        </p:spPr>
        <p:style>
          <a:lnRef idx="1">
            <a:schemeClr val="accent1"/>
          </a:lnRef>
          <a:fillRef idx="0">
            <a:schemeClr val="accent1"/>
          </a:fillRef>
          <a:effectRef idx="0">
            <a:schemeClr val="accent1"/>
          </a:effectRef>
          <a:fontRef idx="minor">
            <a:schemeClr val="tx1"/>
          </a:fontRef>
        </p:style>
      </p:cxnSp>
      <p:sp>
        <p:nvSpPr>
          <p:cNvPr id="19" name="Retângulo 18">
            <a:extLst>
              <a:ext uri="{FF2B5EF4-FFF2-40B4-BE49-F238E27FC236}">
                <a16:creationId xmlns:a16="http://schemas.microsoft.com/office/drawing/2014/main" id="{20F8A791-A6A8-4572-A836-9040F31F4289}"/>
              </a:ext>
            </a:extLst>
          </p:cNvPr>
          <p:cNvSpPr/>
          <p:nvPr/>
        </p:nvSpPr>
        <p:spPr>
          <a:xfrm>
            <a:off x="8389296" y="3686772"/>
            <a:ext cx="574676" cy="31878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tângulo 19">
            <a:extLst>
              <a:ext uri="{FF2B5EF4-FFF2-40B4-BE49-F238E27FC236}">
                <a16:creationId xmlns:a16="http://schemas.microsoft.com/office/drawing/2014/main" id="{4DF5391F-B1BF-45D7-AEDE-54672832A03A}"/>
              </a:ext>
            </a:extLst>
          </p:cNvPr>
          <p:cNvSpPr/>
          <p:nvPr/>
        </p:nvSpPr>
        <p:spPr>
          <a:xfrm rot="21152037">
            <a:off x="7926386" y="4816679"/>
            <a:ext cx="3313652" cy="159391"/>
          </a:xfrm>
          <a:prstGeom prst="rect">
            <a:avLst/>
          </a:prstGeom>
          <a:solidFill>
            <a:schemeClr val="bg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tângulo 20">
            <a:extLst>
              <a:ext uri="{FF2B5EF4-FFF2-40B4-BE49-F238E27FC236}">
                <a16:creationId xmlns:a16="http://schemas.microsoft.com/office/drawing/2014/main" id="{CA6281F2-AC2E-47E5-9008-AB6ACF5A970F}"/>
              </a:ext>
            </a:extLst>
          </p:cNvPr>
          <p:cNvSpPr/>
          <p:nvPr/>
        </p:nvSpPr>
        <p:spPr>
          <a:xfrm>
            <a:off x="9478350" y="5051571"/>
            <a:ext cx="209724" cy="327170"/>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tângulo 21">
            <a:extLst>
              <a:ext uri="{FF2B5EF4-FFF2-40B4-BE49-F238E27FC236}">
                <a16:creationId xmlns:a16="http://schemas.microsoft.com/office/drawing/2014/main" id="{EC63B89E-ECC8-4516-8B3D-5327951ED773}"/>
              </a:ext>
            </a:extLst>
          </p:cNvPr>
          <p:cNvSpPr/>
          <p:nvPr/>
        </p:nvSpPr>
        <p:spPr>
          <a:xfrm>
            <a:off x="8968544" y="5164465"/>
            <a:ext cx="1251881" cy="22650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tângulo 22">
            <a:extLst>
              <a:ext uri="{FF2B5EF4-FFF2-40B4-BE49-F238E27FC236}">
                <a16:creationId xmlns:a16="http://schemas.microsoft.com/office/drawing/2014/main" id="{04C2A014-A81C-4668-974D-56E3D1E946F9}"/>
              </a:ext>
            </a:extLst>
          </p:cNvPr>
          <p:cNvSpPr/>
          <p:nvPr/>
        </p:nvSpPr>
        <p:spPr>
          <a:xfrm>
            <a:off x="8968545" y="5164465"/>
            <a:ext cx="293614" cy="74278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tângulo 23">
            <a:extLst>
              <a:ext uri="{FF2B5EF4-FFF2-40B4-BE49-F238E27FC236}">
                <a16:creationId xmlns:a16="http://schemas.microsoft.com/office/drawing/2014/main" id="{F1BD75A3-00E3-46FD-A46B-762A4F4826A3}"/>
              </a:ext>
            </a:extLst>
          </p:cNvPr>
          <p:cNvSpPr/>
          <p:nvPr/>
        </p:nvSpPr>
        <p:spPr>
          <a:xfrm>
            <a:off x="9926812" y="5164465"/>
            <a:ext cx="293614" cy="74278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tângulo 24">
            <a:extLst>
              <a:ext uri="{FF2B5EF4-FFF2-40B4-BE49-F238E27FC236}">
                <a16:creationId xmlns:a16="http://schemas.microsoft.com/office/drawing/2014/main" id="{4B752D17-7748-4ACB-A951-8A050167EF91}"/>
              </a:ext>
            </a:extLst>
          </p:cNvPr>
          <p:cNvSpPr/>
          <p:nvPr/>
        </p:nvSpPr>
        <p:spPr>
          <a:xfrm>
            <a:off x="7687299" y="5907248"/>
            <a:ext cx="3791824" cy="19294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6" name="Oval 25">
            <a:extLst>
              <a:ext uri="{FF2B5EF4-FFF2-40B4-BE49-F238E27FC236}">
                <a16:creationId xmlns:a16="http://schemas.microsoft.com/office/drawing/2014/main" id="{1B8D56DF-BB31-488D-86F8-0DF7A3A8E366}"/>
              </a:ext>
            </a:extLst>
          </p:cNvPr>
          <p:cNvSpPr/>
          <p:nvPr/>
        </p:nvSpPr>
        <p:spPr>
          <a:xfrm>
            <a:off x="9503516" y="4929573"/>
            <a:ext cx="159391" cy="151002"/>
          </a:xfrm>
          <a:prstGeom prst="ellipse">
            <a:avLst/>
          </a:prstGeom>
          <a:solidFill>
            <a:schemeClr val="tx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CB5B9DA3-8196-4B6B-8998-4D4386F2DF84}"/>
              </a:ext>
            </a:extLst>
          </p:cNvPr>
          <p:cNvSpPr/>
          <p:nvPr/>
        </p:nvSpPr>
        <p:spPr>
          <a:xfrm rot="21152037">
            <a:off x="10182542" y="4460394"/>
            <a:ext cx="243281" cy="243281"/>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tângulo 27">
            <a:extLst>
              <a:ext uri="{FF2B5EF4-FFF2-40B4-BE49-F238E27FC236}">
                <a16:creationId xmlns:a16="http://schemas.microsoft.com/office/drawing/2014/main" id="{9B369288-41C3-41B5-9356-70BA3D0DF11A}"/>
              </a:ext>
            </a:extLst>
          </p:cNvPr>
          <p:cNvSpPr/>
          <p:nvPr/>
        </p:nvSpPr>
        <p:spPr>
          <a:xfrm rot="21152037">
            <a:off x="7904451" y="4732789"/>
            <a:ext cx="3310419" cy="75501"/>
          </a:xfrm>
          <a:prstGeom prst="rect">
            <a:avLst/>
          </a:prstGeom>
          <a:solidFill>
            <a:schemeClr val="bg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tângulo 28">
            <a:extLst>
              <a:ext uri="{FF2B5EF4-FFF2-40B4-BE49-F238E27FC236}">
                <a16:creationId xmlns:a16="http://schemas.microsoft.com/office/drawing/2014/main" id="{A11D32E3-CEC2-45E6-B2A1-630BE1A22BFE}"/>
              </a:ext>
            </a:extLst>
          </p:cNvPr>
          <p:cNvSpPr/>
          <p:nvPr/>
        </p:nvSpPr>
        <p:spPr>
          <a:xfrm>
            <a:off x="11164466" y="5689134"/>
            <a:ext cx="293614" cy="201336"/>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tângulo 29">
            <a:extLst>
              <a:ext uri="{FF2B5EF4-FFF2-40B4-BE49-F238E27FC236}">
                <a16:creationId xmlns:a16="http://schemas.microsoft.com/office/drawing/2014/main" id="{6ADDCA9F-CFBD-4217-B8CA-BAC72A71D8CB}"/>
              </a:ext>
            </a:extLst>
          </p:cNvPr>
          <p:cNvSpPr/>
          <p:nvPr/>
        </p:nvSpPr>
        <p:spPr>
          <a:xfrm rot="601377">
            <a:off x="10975813" y="4718605"/>
            <a:ext cx="45719" cy="805610"/>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tângulo 30">
            <a:extLst>
              <a:ext uri="{FF2B5EF4-FFF2-40B4-BE49-F238E27FC236}">
                <a16:creationId xmlns:a16="http://schemas.microsoft.com/office/drawing/2014/main" id="{BDD5C14C-75F5-4F2F-9D2F-254B76C53CD9}"/>
              </a:ext>
            </a:extLst>
          </p:cNvPr>
          <p:cNvSpPr/>
          <p:nvPr/>
        </p:nvSpPr>
        <p:spPr>
          <a:xfrm rot="4317617">
            <a:off x="10836598" y="5591837"/>
            <a:ext cx="254039" cy="45719"/>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tângulo 31">
            <a:extLst>
              <a:ext uri="{FF2B5EF4-FFF2-40B4-BE49-F238E27FC236}">
                <a16:creationId xmlns:a16="http://schemas.microsoft.com/office/drawing/2014/main" id="{BD37E6FA-E95D-4720-872B-1CABE80183D6}"/>
              </a:ext>
            </a:extLst>
          </p:cNvPr>
          <p:cNvSpPr/>
          <p:nvPr/>
        </p:nvSpPr>
        <p:spPr>
          <a:xfrm rot="2063471">
            <a:off x="10973719" y="5738910"/>
            <a:ext cx="221895" cy="72099"/>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tângulo 32">
            <a:extLst>
              <a:ext uri="{FF2B5EF4-FFF2-40B4-BE49-F238E27FC236}">
                <a16:creationId xmlns:a16="http://schemas.microsoft.com/office/drawing/2014/main" id="{D63AE747-51D7-462F-A99A-AFFC8FCB08C4}"/>
              </a:ext>
            </a:extLst>
          </p:cNvPr>
          <p:cNvSpPr/>
          <p:nvPr/>
        </p:nvSpPr>
        <p:spPr>
          <a:xfrm rot="21152037">
            <a:off x="9382837" y="4722124"/>
            <a:ext cx="400748" cy="151002"/>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tângulo 33">
            <a:extLst>
              <a:ext uri="{FF2B5EF4-FFF2-40B4-BE49-F238E27FC236}">
                <a16:creationId xmlns:a16="http://schemas.microsoft.com/office/drawing/2014/main" id="{8C079D10-77DE-4830-BE91-787CFEAC7F58}"/>
              </a:ext>
            </a:extLst>
          </p:cNvPr>
          <p:cNvSpPr/>
          <p:nvPr/>
        </p:nvSpPr>
        <p:spPr>
          <a:xfrm rot="21152037">
            <a:off x="9520295" y="4774734"/>
            <a:ext cx="109057" cy="58723"/>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5" name="Conexão: Ângulo Reto 34">
            <a:extLst>
              <a:ext uri="{FF2B5EF4-FFF2-40B4-BE49-F238E27FC236}">
                <a16:creationId xmlns:a16="http://schemas.microsoft.com/office/drawing/2014/main" id="{D3003B67-6CCC-434E-AE3B-9A26EF17E2E4}"/>
              </a:ext>
            </a:extLst>
          </p:cNvPr>
          <p:cNvCxnSpPr>
            <a:cxnSpLocks/>
            <a:stCxn id="34" idx="2"/>
            <a:endCxn id="37" idx="0"/>
          </p:cNvCxnSpPr>
          <p:nvPr/>
        </p:nvCxnSpPr>
        <p:spPr>
          <a:xfrm rot="5400000">
            <a:off x="8402042" y="5112373"/>
            <a:ext cx="1455762" cy="897433"/>
          </a:xfrm>
          <a:prstGeom prst="bentConnector3">
            <a:avLst>
              <a:gd name="adj1" fmla="val 50000"/>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6" name="Conexão: Ângulo Reto 35">
            <a:extLst>
              <a:ext uri="{FF2B5EF4-FFF2-40B4-BE49-F238E27FC236}">
                <a16:creationId xmlns:a16="http://schemas.microsoft.com/office/drawing/2014/main" id="{A2AD124D-B7FA-4AB1-82F3-41F8054669AA}"/>
              </a:ext>
            </a:extLst>
          </p:cNvPr>
          <p:cNvCxnSpPr>
            <a:cxnSpLocks/>
            <a:stCxn id="29" idx="2"/>
            <a:endCxn id="37" idx="3"/>
          </p:cNvCxnSpPr>
          <p:nvPr/>
        </p:nvCxnSpPr>
        <p:spPr>
          <a:xfrm rot="5400000">
            <a:off x="9860964" y="4998051"/>
            <a:ext cx="557891" cy="2342729"/>
          </a:xfrm>
          <a:prstGeom prst="bentConnector2">
            <a:avLst/>
          </a:prstGeom>
          <a:ln w="19050">
            <a:solidFill>
              <a:srgbClr val="09D12F"/>
            </a:solidFill>
          </a:ln>
        </p:spPr>
        <p:style>
          <a:lnRef idx="1">
            <a:schemeClr val="accent1"/>
          </a:lnRef>
          <a:fillRef idx="0">
            <a:schemeClr val="accent1"/>
          </a:fillRef>
          <a:effectRef idx="0">
            <a:schemeClr val="accent1"/>
          </a:effectRef>
          <a:fontRef idx="minor">
            <a:schemeClr val="tx1"/>
          </a:fontRef>
        </p:style>
      </p:cxnSp>
      <p:sp>
        <p:nvSpPr>
          <p:cNvPr id="37" name="Retângulo 36">
            <a:extLst>
              <a:ext uri="{FF2B5EF4-FFF2-40B4-BE49-F238E27FC236}">
                <a16:creationId xmlns:a16="http://schemas.microsoft.com/office/drawing/2014/main" id="{08540FD5-BF92-49AD-B0AE-203906E1FD0A}"/>
              </a:ext>
            </a:extLst>
          </p:cNvPr>
          <p:cNvSpPr/>
          <p:nvPr/>
        </p:nvSpPr>
        <p:spPr>
          <a:xfrm>
            <a:off x="8393868" y="6288970"/>
            <a:ext cx="574676" cy="31878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tângulo 37">
            <a:extLst>
              <a:ext uri="{FF2B5EF4-FFF2-40B4-BE49-F238E27FC236}">
                <a16:creationId xmlns:a16="http://schemas.microsoft.com/office/drawing/2014/main" id="{D1655C0A-C53E-4897-B706-FB37CF3CBD4E}"/>
              </a:ext>
            </a:extLst>
          </p:cNvPr>
          <p:cNvSpPr/>
          <p:nvPr/>
        </p:nvSpPr>
        <p:spPr>
          <a:xfrm rot="2265532">
            <a:off x="10809655" y="3126659"/>
            <a:ext cx="254039" cy="45719"/>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tângulo 38">
            <a:extLst>
              <a:ext uri="{FF2B5EF4-FFF2-40B4-BE49-F238E27FC236}">
                <a16:creationId xmlns:a16="http://schemas.microsoft.com/office/drawing/2014/main" id="{9A91083A-0615-4959-A0DB-E08416D1F63A}"/>
              </a:ext>
            </a:extLst>
          </p:cNvPr>
          <p:cNvSpPr/>
          <p:nvPr/>
        </p:nvSpPr>
        <p:spPr>
          <a:xfrm rot="245438">
            <a:off x="11011281" y="3176721"/>
            <a:ext cx="221895" cy="72099"/>
          </a:xfrm>
          <a:prstGeom prst="rect">
            <a:avLst/>
          </a:prstGeom>
          <a:solidFill>
            <a:schemeClr val="tx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5" name="Agrupar 64">
            <a:extLst>
              <a:ext uri="{FF2B5EF4-FFF2-40B4-BE49-F238E27FC236}">
                <a16:creationId xmlns:a16="http://schemas.microsoft.com/office/drawing/2014/main" id="{36F475C6-7D04-4A59-B7B4-5076E8CDB1F0}"/>
              </a:ext>
            </a:extLst>
          </p:cNvPr>
          <p:cNvGrpSpPr/>
          <p:nvPr/>
        </p:nvGrpSpPr>
        <p:grpSpPr>
          <a:xfrm>
            <a:off x="10479537" y="1805622"/>
            <a:ext cx="936764" cy="524304"/>
            <a:chOff x="10479537" y="1805622"/>
            <a:chExt cx="936764" cy="524304"/>
          </a:xfrm>
        </p:grpSpPr>
        <p:sp>
          <p:nvSpPr>
            <p:cNvPr id="41" name="Retângulo 40">
              <a:extLst>
                <a:ext uri="{FF2B5EF4-FFF2-40B4-BE49-F238E27FC236}">
                  <a16:creationId xmlns:a16="http://schemas.microsoft.com/office/drawing/2014/main" id="{5923161B-EF92-41D4-8680-176CDB28D63E}"/>
                </a:ext>
              </a:extLst>
            </p:cNvPr>
            <p:cNvSpPr/>
            <p:nvPr/>
          </p:nvSpPr>
          <p:spPr>
            <a:xfrm>
              <a:off x="11166874" y="2245891"/>
              <a:ext cx="239086" cy="84035"/>
            </a:xfrm>
            <a:prstGeom prst="rect">
              <a:avLst/>
            </a:prstGeom>
            <a:solidFill>
              <a:schemeClr val="bg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tângulo 41">
              <a:extLst>
                <a:ext uri="{FF2B5EF4-FFF2-40B4-BE49-F238E27FC236}">
                  <a16:creationId xmlns:a16="http://schemas.microsoft.com/office/drawing/2014/main" id="{75AC2E73-1F93-44A5-AF85-1282AD810AB9}"/>
                </a:ext>
              </a:extLst>
            </p:cNvPr>
            <p:cNvSpPr/>
            <p:nvPr/>
          </p:nvSpPr>
          <p:spPr>
            <a:xfrm rot="5400000">
              <a:off x="11112691" y="2011117"/>
              <a:ext cx="509106" cy="98115"/>
            </a:xfrm>
            <a:prstGeom prst="rect">
              <a:avLst/>
            </a:prstGeom>
            <a:solidFill>
              <a:schemeClr val="bg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D4ED1E7D-8A00-43CC-B8B4-BCB2648F94E6}"/>
                </a:ext>
              </a:extLst>
            </p:cNvPr>
            <p:cNvSpPr/>
            <p:nvPr/>
          </p:nvSpPr>
          <p:spPr>
            <a:xfrm>
              <a:off x="11277719" y="1999574"/>
              <a:ext cx="45719" cy="1326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037FDC22-E354-4515-9809-0566A2002107}"/>
                </a:ext>
              </a:extLst>
            </p:cNvPr>
            <p:cNvSpPr/>
            <p:nvPr/>
          </p:nvSpPr>
          <p:spPr>
            <a:xfrm>
              <a:off x="11270319" y="1850129"/>
              <a:ext cx="45719" cy="1326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6" name="Conexão reta 45">
              <a:extLst>
                <a:ext uri="{FF2B5EF4-FFF2-40B4-BE49-F238E27FC236}">
                  <a16:creationId xmlns:a16="http://schemas.microsoft.com/office/drawing/2014/main" id="{59D44EAD-2FFF-4857-B36C-5E81BFDC6C8C}"/>
                </a:ext>
              </a:extLst>
            </p:cNvPr>
            <p:cNvCxnSpPr>
              <a:cxnSpLocks/>
              <a:stCxn id="11" idx="7"/>
              <a:endCxn id="44" idx="2"/>
            </p:cNvCxnSpPr>
            <p:nvPr/>
          </p:nvCxnSpPr>
          <p:spPr>
            <a:xfrm flipV="1">
              <a:off x="10479537" y="1916463"/>
              <a:ext cx="790782" cy="71311"/>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48" name="Conexão reta 47">
              <a:extLst>
                <a:ext uri="{FF2B5EF4-FFF2-40B4-BE49-F238E27FC236}">
                  <a16:creationId xmlns:a16="http://schemas.microsoft.com/office/drawing/2014/main" id="{46FBBF21-A51B-47F9-B182-0DDABE3C416B}"/>
                </a:ext>
              </a:extLst>
            </p:cNvPr>
            <p:cNvCxnSpPr>
              <a:cxnSpLocks/>
              <a:stCxn id="11" idx="7"/>
              <a:endCxn id="43" idx="2"/>
            </p:cNvCxnSpPr>
            <p:nvPr/>
          </p:nvCxnSpPr>
          <p:spPr>
            <a:xfrm>
              <a:off x="10479537" y="1987774"/>
              <a:ext cx="798182" cy="78134"/>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grpSp>
      <p:grpSp>
        <p:nvGrpSpPr>
          <p:cNvPr id="62" name="Agrupar 61">
            <a:extLst>
              <a:ext uri="{FF2B5EF4-FFF2-40B4-BE49-F238E27FC236}">
                <a16:creationId xmlns:a16="http://schemas.microsoft.com/office/drawing/2014/main" id="{0AAADC67-0CCF-4CC1-82C6-0C9818FD80CC}"/>
              </a:ext>
            </a:extLst>
          </p:cNvPr>
          <p:cNvGrpSpPr/>
          <p:nvPr/>
        </p:nvGrpSpPr>
        <p:grpSpPr>
          <a:xfrm rot="21161342">
            <a:off x="10424804" y="4248659"/>
            <a:ext cx="939718" cy="509106"/>
            <a:chOff x="10628983" y="4168569"/>
            <a:chExt cx="939718" cy="509106"/>
          </a:xfrm>
        </p:grpSpPr>
        <p:sp>
          <p:nvSpPr>
            <p:cNvPr id="53" name="Retângulo 52">
              <a:extLst>
                <a:ext uri="{FF2B5EF4-FFF2-40B4-BE49-F238E27FC236}">
                  <a16:creationId xmlns:a16="http://schemas.microsoft.com/office/drawing/2014/main" id="{7FB0E113-1320-4356-A44E-1CA7123D1AEB}"/>
                </a:ext>
              </a:extLst>
            </p:cNvPr>
            <p:cNvSpPr/>
            <p:nvPr/>
          </p:nvSpPr>
          <p:spPr>
            <a:xfrm>
              <a:off x="11319274" y="4591079"/>
              <a:ext cx="239086" cy="84035"/>
            </a:xfrm>
            <a:prstGeom prst="rect">
              <a:avLst/>
            </a:prstGeom>
            <a:solidFill>
              <a:schemeClr val="bg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Oval 53">
              <a:extLst>
                <a:ext uri="{FF2B5EF4-FFF2-40B4-BE49-F238E27FC236}">
                  <a16:creationId xmlns:a16="http://schemas.microsoft.com/office/drawing/2014/main" id="{FD30E280-01D5-4E5B-8DA0-B70093843EEB}"/>
                </a:ext>
              </a:extLst>
            </p:cNvPr>
            <p:cNvSpPr/>
            <p:nvPr/>
          </p:nvSpPr>
          <p:spPr>
            <a:xfrm>
              <a:off x="11430119" y="4344762"/>
              <a:ext cx="45719" cy="1326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val 54">
              <a:extLst>
                <a:ext uri="{FF2B5EF4-FFF2-40B4-BE49-F238E27FC236}">
                  <a16:creationId xmlns:a16="http://schemas.microsoft.com/office/drawing/2014/main" id="{275C176E-8EC4-4D60-A891-87E0B65706A6}"/>
                </a:ext>
              </a:extLst>
            </p:cNvPr>
            <p:cNvSpPr/>
            <p:nvPr/>
          </p:nvSpPr>
          <p:spPr>
            <a:xfrm>
              <a:off x="11422719" y="4195317"/>
              <a:ext cx="45719" cy="1326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6" name="Conexão reta 55">
              <a:extLst>
                <a:ext uri="{FF2B5EF4-FFF2-40B4-BE49-F238E27FC236}">
                  <a16:creationId xmlns:a16="http://schemas.microsoft.com/office/drawing/2014/main" id="{C04D02ED-04AD-461D-A5C0-1E87A8AE642A}"/>
                </a:ext>
              </a:extLst>
            </p:cNvPr>
            <p:cNvCxnSpPr>
              <a:cxnSpLocks/>
              <a:stCxn id="27" idx="6"/>
            </p:cNvCxnSpPr>
            <p:nvPr/>
          </p:nvCxnSpPr>
          <p:spPr>
            <a:xfrm rot="438658" flipV="1">
              <a:off x="10637314" y="4229509"/>
              <a:ext cx="770552" cy="246354"/>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cxnSp>
          <p:nvCxnSpPr>
            <p:cNvPr id="57" name="Conexão reta 56">
              <a:extLst>
                <a:ext uri="{FF2B5EF4-FFF2-40B4-BE49-F238E27FC236}">
                  <a16:creationId xmlns:a16="http://schemas.microsoft.com/office/drawing/2014/main" id="{24A16446-D2BC-4DAD-B3FC-17D8D934D7B9}"/>
                </a:ext>
              </a:extLst>
            </p:cNvPr>
            <p:cNvCxnSpPr>
              <a:cxnSpLocks/>
              <a:stCxn id="27" idx="6"/>
              <a:endCxn id="54" idx="2"/>
            </p:cNvCxnSpPr>
            <p:nvPr/>
          </p:nvCxnSpPr>
          <p:spPr>
            <a:xfrm rot="438658" flipV="1">
              <a:off x="10628983" y="4359914"/>
              <a:ext cx="796924" cy="117102"/>
            </a:xfrm>
            <a:prstGeom prst="line">
              <a:avLst/>
            </a:prstGeom>
            <a:ln w="1905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61" name="Retângulo 60">
              <a:extLst>
                <a:ext uri="{FF2B5EF4-FFF2-40B4-BE49-F238E27FC236}">
                  <a16:creationId xmlns:a16="http://schemas.microsoft.com/office/drawing/2014/main" id="{FA7A44FF-5BA7-494D-AB20-BB983F6CA8BB}"/>
                </a:ext>
              </a:extLst>
            </p:cNvPr>
            <p:cNvSpPr/>
            <p:nvPr/>
          </p:nvSpPr>
          <p:spPr>
            <a:xfrm rot="5400000">
              <a:off x="11265091" y="4374064"/>
              <a:ext cx="509106" cy="98115"/>
            </a:xfrm>
            <a:prstGeom prst="rect">
              <a:avLst/>
            </a:prstGeom>
            <a:solidFill>
              <a:schemeClr val="bg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67" name="CaixaDeTexto 66">
            <a:extLst>
              <a:ext uri="{FF2B5EF4-FFF2-40B4-BE49-F238E27FC236}">
                <a16:creationId xmlns:a16="http://schemas.microsoft.com/office/drawing/2014/main" id="{E619956B-B2E6-49AB-BE8B-275EF520C5A0}"/>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1555658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o Número do Diapositivo 3">
            <a:extLst>
              <a:ext uri="{FF2B5EF4-FFF2-40B4-BE49-F238E27FC236}">
                <a16:creationId xmlns:a16="http://schemas.microsoft.com/office/drawing/2014/main" id="{61252AEC-340C-43B3-BAE2-054BB6459657}"/>
              </a:ext>
            </a:extLst>
          </p:cNvPr>
          <p:cNvSpPr>
            <a:spLocks noGrp="1"/>
          </p:cNvSpPr>
          <p:nvPr>
            <p:ph type="sldNum" sz="quarter" idx="12"/>
          </p:nvPr>
        </p:nvSpPr>
        <p:spPr>
          <a:xfrm>
            <a:off x="11438455" y="6473640"/>
            <a:ext cx="753545" cy="365125"/>
          </a:xfrm>
        </p:spPr>
        <p:txBody>
          <a:bodyPr/>
          <a:lstStyle/>
          <a:p>
            <a:pPr algn="ctr"/>
            <a:fld id="{B6D363E0-5191-4ABE-9948-3E0C89764D3B}" type="slidenum">
              <a:rPr lang="en-GB" smtClean="0"/>
              <a:pPr algn="ctr"/>
              <a:t>4</a:t>
            </a:fld>
            <a:endParaRPr lang="en-GB"/>
          </a:p>
        </p:txBody>
      </p:sp>
      <p:grpSp>
        <p:nvGrpSpPr>
          <p:cNvPr id="5" name="Agrupar 4">
            <a:extLst>
              <a:ext uri="{FF2B5EF4-FFF2-40B4-BE49-F238E27FC236}">
                <a16:creationId xmlns:a16="http://schemas.microsoft.com/office/drawing/2014/main" id="{5542AB6C-BBC0-4FE3-AE68-DB15498D6237}"/>
              </a:ext>
            </a:extLst>
          </p:cNvPr>
          <p:cNvGrpSpPr/>
          <p:nvPr/>
        </p:nvGrpSpPr>
        <p:grpSpPr>
          <a:xfrm>
            <a:off x="814626" y="890809"/>
            <a:ext cx="10715875" cy="5344830"/>
            <a:chOff x="377350" y="549172"/>
            <a:chExt cx="10715875" cy="5344830"/>
          </a:xfrm>
        </p:grpSpPr>
        <p:sp>
          <p:nvSpPr>
            <p:cNvPr id="6" name="Oval 5">
              <a:extLst>
                <a:ext uri="{FF2B5EF4-FFF2-40B4-BE49-F238E27FC236}">
                  <a16:creationId xmlns:a16="http://schemas.microsoft.com/office/drawing/2014/main" id="{E66F6A7E-159E-4F89-8872-2CD8544A3891}"/>
                </a:ext>
              </a:extLst>
            </p:cNvPr>
            <p:cNvSpPr/>
            <p:nvPr/>
          </p:nvSpPr>
          <p:spPr>
            <a:xfrm>
              <a:off x="8924256" y="549172"/>
              <a:ext cx="1676400" cy="1536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Bahnschrift SemiLight SemiConde" panose="020B0502040204020203" pitchFamily="34" charset="0"/>
                </a:rPr>
                <a:t>Build the support for the gondola</a:t>
              </a:r>
              <a:endParaRPr lang="pt-PT" sz="1400" dirty="0">
                <a:latin typeface="Bahnschrift SemiLight SemiConde" panose="020B0502040204020203" pitchFamily="34" charset="0"/>
              </a:endParaRPr>
            </a:p>
          </p:txBody>
        </p:sp>
        <p:sp>
          <p:nvSpPr>
            <p:cNvPr id="7" name="Retângulo: Cantos Arredondados 6">
              <a:extLst>
                <a:ext uri="{FF2B5EF4-FFF2-40B4-BE49-F238E27FC236}">
                  <a16:creationId xmlns:a16="http://schemas.microsoft.com/office/drawing/2014/main" id="{E713C39C-BC9D-4708-90EC-06EDAD3E45E2}"/>
                </a:ext>
              </a:extLst>
            </p:cNvPr>
            <p:cNvSpPr/>
            <p:nvPr/>
          </p:nvSpPr>
          <p:spPr>
            <a:xfrm>
              <a:off x="377350" y="2978949"/>
              <a:ext cx="1224953" cy="5789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err="1">
                  <a:latin typeface="Bahnschrift SemiLight SemiConde" panose="020B0502040204020203" pitchFamily="34" charset="0"/>
                </a:rPr>
                <a:t>Sta</a:t>
              </a:r>
              <a:r>
                <a:rPr lang="en-GB" dirty="0">
                  <a:latin typeface="Bahnschrift SemiLight SemiConde" panose="020B0502040204020203" pitchFamily="34" charset="0"/>
                </a:rPr>
                <a:t>r</a:t>
              </a:r>
              <a:r>
                <a:rPr lang="pt-PT" dirty="0">
                  <a:latin typeface="Bahnschrift SemiLight SemiConde" panose="020B0502040204020203" pitchFamily="34" charset="0"/>
                </a:rPr>
                <a:t>t </a:t>
              </a:r>
            </a:p>
          </p:txBody>
        </p:sp>
        <p:sp>
          <p:nvSpPr>
            <p:cNvPr id="8" name="Oval 7">
              <a:extLst>
                <a:ext uri="{FF2B5EF4-FFF2-40B4-BE49-F238E27FC236}">
                  <a16:creationId xmlns:a16="http://schemas.microsoft.com/office/drawing/2014/main" id="{D90E1883-AC8A-4A51-901B-E044567FD89D}"/>
                </a:ext>
              </a:extLst>
            </p:cNvPr>
            <p:cNvSpPr/>
            <p:nvPr/>
          </p:nvSpPr>
          <p:spPr>
            <a:xfrm>
              <a:off x="1819976" y="4423652"/>
              <a:ext cx="1224953" cy="11778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400" dirty="0" err="1">
                  <a:latin typeface="Bahnschrift SemiLight SemiConde" panose="020B0502040204020203" pitchFamily="34" charset="0"/>
                </a:rPr>
                <a:t>Learning</a:t>
              </a: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the</a:t>
              </a: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Arduino</a:t>
              </a:r>
              <a:endParaRPr lang="pt-PT" sz="1400" dirty="0">
                <a:latin typeface="Bahnschrift SemiLight SemiConde" panose="020B0502040204020203" pitchFamily="34" charset="0"/>
              </a:endParaRPr>
            </a:p>
          </p:txBody>
        </p:sp>
        <p:sp>
          <p:nvSpPr>
            <p:cNvPr id="9" name="Oval 8">
              <a:extLst>
                <a:ext uri="{FF2B5EF4-FFF2-40B4-BE49-F238E27FC236}">
                  <a16:creationId xmlns:a16="http://schemas.microsoft.com/office/drawing/2014/main" id="{52E1E59A-7F74-4BB1-A8F5-7D31442E637F}"/>
                </a:ext>
              </a:extLst>
            </p:cNvPr>
            <p:cNvSpPr/>
            <p:nvPr/>
          </p:nvSpPr>
          <p:spPr>
            <a:xfrm>
              <a:off x="3777007" y="3033090"/>
              <a:ext cx="1909665" cy="136500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Gyroscope</a:t>
              </a: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and</a:t>
              </a: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Accelerometer</a:t>
              </a:r>
              <a:endParaRPr lang="pt-PT" sz="1400" dirty="0">
                <a:latin typeface="Bahnschrift SemiLight SemiConde" panose="020B0502040204020203" pitchFamily="34" charset="0"/>
              </a:endParaRPr>
            </a:p>
          </p:txBody>
        </p:sp>
        <p:sp>
          <p:nvSpPr>
            <p:cNvPr id="10" name="Oval 9">
              <a:extLst>
                <a:ext uri="{FF2B5EF4-FFF2-40B4-BE49-F238E27FC236}">
                  <a16:creationId xmlns:a16="http://schemas.microsoft.com/office/drawing/2014/main" id="{E8B5708E-000E-4828-93B8-E5F881F566C6}"/>
                </a:ext>
              </a:extLst>
            </p:cNvPr>
            <p:cNvSpPr/>
            <p:nvPr/>
          </p:nvSpPr>
          <p:spPr>
            <a:xfrm>
              <a:off x="3777008" y="1753310"/>
              <a:ext cx="1224953" cy="117784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pt-PT" sz="1400" dirty="0">
                  <a:latin typeface="Bahnschrift SemiLight SemiConde" panose="020B0502040204020203" pitchFamily="34" charset="0"/>
                </a:rPr>
                <a:t>Motor </a:t>
              </a:r>
              <a:r>
                <a:rPr lang="pt-PT" sz="1400" dirty="0" err="1">
                  <a:latin typeface="Bahnschrift SemiLight SemiConde" panose="020B0502040204020203" pitchFamily="34" charset="0"/>
                </a:rPr>
                <a:t>working</a:t>
              </a:r>
              <a:r>
                <a:rPr lang="pt-PT" sz="1400" dirty="0">
                  <a:latin typeface="Bahnschrift SemiLight SemiConde" panose="020B0502040204020203" pitchFamily="34" charset="0"/>
                </a:rPr>
                <a:t> </a:t>
              </a:r>
              <a:endParaRPr lang="pt-PT" sz="1100" dirty="0">
                <a:latin typeface="Bahnschrift SemiLight SemiConde" panose="020B0502040204020203" pitchFamily="34" charset="0"/>
              </a:endParaRPr>
            </a:p>
          </p:txBody>
        </p:sp>
        <p:sp>
          <p:nvSpPr>
            <p:cNvPr id="11" name="Retângulo 10">
              <a:extLst>
                <a:ext uri="{FF2B5EF4-FFF2-40B4-BE49-F238E27FC236}">
                  <a16:creationId xmlns:a16="http://schemas.microsoft.com/office/drawing/2014/main" id="{ABA8086F-2A57-4800-99C0-8D329D12FF75}"/>
                </a:ext>
              </a:extLst>
            </p:cNvPr>
            <p:cNvSpPr/>
            <p:nvPr/>
          </p:nvSpPr>
          <p:spPr>
            <a:xfrm>
              <a:off x="6067314" y="2076243"/>
              <a:ext cx="2661539" cy="588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Bahnschrift SemiLight SemiConde" panose="020B0502040204020203" pitchFamily="34" charset="0"/>
                </a:rPr>
                <a:t>Designing the code to control the motor with  the Gyro. data</a:t>
              </a:r>
              <a:endParaRPr lang="pt-PT" sz="1400" dirty="0">
                <a:latin typeface="Bahnschrift SemiLight SemiConde" panose="020B0502040204020203" pitchFamily="34" charset="0"/>
              </a:endParaRPr>
            </a:p>
          </p:txBody>
        </p:sp>
        <p:cxnSp>
          <p:nvCxnSpPr>
            <p:cNvPr id="12" name="Conexão: Ângulo Reto 11">
              <a:extLst>
                <a:ext uri="{FF2B5EF4-FFF2-40B4-BE49-F238E27FC236}">
                  <a16:creationId xmlns:a16="http://schemas.microsoft.com/office/drawing/2014/main" id="{6E55CACD-6823-4FEF-B983-604648168BA5}"/>
                </a:ext>
              </a:extLst>
            </p:cNvPr>
            <p:cNvCxnSpPr>
              <a:cxnSpLocks/>
              <a:stCxn id="7" idx="2"/>
              <a:endCxn id="8" idx="2"/>
            </p:cNvCxnSpPr>
            <p:nvPr/>
          </p:nvCxnSpPr>
          <p:spPr>
            <a:xfrm rot="16200000" flipH="1">
              <a:off x="677559" y="3870158"/>
              <a:ext cx="1454685" cy="8301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xão: Ângulo Reto 12">
              <a:extLst>
                <a:ext uri="{FF2B5EF4-FFF2-40B4-BE49-F238E27FC236}">
                  <a16:creationId xmlns:a16="http://schemas.microsoft.com/office/drawing/2014/main" id="{77D3081F-F94D-4EBE-B810-826039EF021C}"/>
                </a:ext>
              </a:extLst>
            </p:cNvPr>
            <p:cNvCxnSpPr>
              <a:stCxn id="8" idx="6"/>
              <a:endCxn id="10" idx="2"/>
            </p:cNvCxnSpPr>
            <p:nvPr/>
          </p:nvCxnSpPr>
          <p:spPr>
            <a:xfrm flipV="1">
              <a:off x="3044929" y="2342234"/>
              <a:ext cx="732079" cy="267034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xão: Ângulo Reto 13">
              <a:extLst>
                <a:ext uri="{FF2B5EF4-FFF2-40B4-BE49-F238E27FC236}">
                  <a16:creationId xmlns:a16="http://schemas.microsoft.com/office/drawing/2014/main" id="{DFAFB6A8-F78D-420A-A42E-5ACEBA4C958B}"/>
                </a:ext>
              </a:extLst>
            </p:cNvPr>
            <p:cNvCxnSpPr>
              <a:cxnSpLocks/>
              <a:stCxn id="8" idx="6"/>
              <a:endCxn id="9" idx="2"/>
            </p:cNvCxnSpPr>
            <p:nvPr/>
          </p:nvCxnSpPr>
          <p:spPr>
            <a:xfrm flipV="1">
              <a:off x="3044929" y="3715592"/>
              <a:ext cx="732078" cy="129698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xão: Ângulo Reto 14">
              <a:extLst>
                <a:ext uri="{FF2B5EF4-FFF2-40B4-BE49-F238E27FC236}">
                  <a16:creationId xmlns:a16="http://schemas.microsoft.com/office/drawing/2014/main" id="{8799AC6C-6457-4A75-A784-EEFD101DD334}"/>
                </a:ext>
              </a:extLst>
            </p:cNvPr>
            <p:cNvCxnSpPr>
              <a:cxnSpLocks/>
              <a:stCxn id="9" idx="6"/>
              <a:endCxn id="11" idx="1"/>
            </p:cNvCxnSpPr>
            <p:nvPr/>
          </p:nvCxnSpPr>
          <p:spPr>
            <a:xfrm flipV="1">
              <a:off x="5686672" y="2370705"/>
              <a:ext cx="380642" cy="134488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xão: Ângulo Reto 15">
              <a:extLst>
                <a:ext uri="{FF2B5EF4-FFF2-40B4-BE49-F238E27FC236}">
                  <a16:creationId xmlns:a16="http://schemas.microsoft.com/office/drawing/2014/main" id="{9F11721E-3867-4BEB-84C1-591294BA91B9}"/>
                </a:ext>
              </a:extLst>
            </p:cNvPr>
            <p:cNvCxnSpPr>
              <a:cxnSpLocks/>
              <a:stCxn id="10" idx="6"/>
              <a:endCxn id="11" idx="0"/>
            </p:cNvCxnSpPr>
            <p:nvPr/>
          </p:nvCxnSpPr>
          <p:spPr>
            <a:xfrm flipV="1">
              <a:off x="5001961" y="2076243"/>
              <a:ext cx="2396123" cy="265991"/>
            </a:xfrm>
            <a:prstGeom prst="bentConnector4">
              <a:avLst>
                <a:gd name="adj1" fmla="val 22231"/>
                <a:gd name="adj2" fmla="val 307350"/>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523DA1F0-D8D0-4880-B334-50062A3CF025}"/>
                </a:ext>
              </a:extLst>
            </p:cNvPr>
            <p:cNvSpPr/>
            <p:nvPr/>
          </p:nvSpPr>
          <p:spPr>
            <a:xfrm>
              <a:off x="1794534" y="928110"/>
              <a:ext cx="1511312" cy="13292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400" dirty="0" err="1">
                  <a:latin typeface="Bahnschrift SemiLight SemiConde" panose="020B0502040204020203" pitchFamily="34" charset="0"/>
                </a:rPr>
                <a:t>Testing</a:t>
              </a: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the</a:t>
              </a:r>
              <a:r>
                <a:rPr lang="pt-PT" sz="1400" dirty="0">
                  <a:latin typeface="Bahnschrift SemiLight SemiConde" panose="020B0502040204020203" pitchFamily="34" charset="0"/>
                </a:rPr>
                <a:t> Hardware</a:t>
              </a:r>
              <a:endParaRPr lang="pt-PT" sz="1100" dirty="0">
                <a:latin typeface="Bahnschrift SemiLight SemiConde" panose="020B0502040204020203" pitchFamily="34" charset="0"/>
              </a:endParaRPr>
            </a:p>
          </p:txBody>
        </p:sp>
        <p:cxnSp>
          <p:nvCxnSpPr>
            <p:cNvPr id="18" name="Conexão: Ângulo Reto 17">
              <a:extLst>
                <a:ext uri="{FF2B5EF4-FFF2-40B4-BE49-F238E27FC236}">
                  <a16:creationId xmlns:a16="http://schemas.microsoft.com/office/drawing/2014/main" id="{0249F4F2-190F-4005-B787-F2310DE7B954}"/>
                </a:ext>
              </a:extLst>
            </p:cNvPr>
            <p:cNvCxnSpPr>
              <a:cxnSpLocks/>
              <a:stCxn id="7" idx="0"/>
              <a:endCxn id="17" idx="2"/>
            </p:cNvCxnSpPr>
            <p:nvPr/>
          </p:nvCxnSpPr>
          <p:spPr>
            <a:xfrm rot="5400000" flipH="1" flipV="1">
              <a:off x="699078" y="1883494"/>
              <a:ext cx="1386205" cy="80470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xão: Ângulo Reto 18">
              <a:extLst>
                <a:ext uri="{FF2B5EF4-FFF2-40B4-BE49-F238E27FC236}">
                  <a16:creationId xmlns:a16="http://schemas.microsoft.com/office/drawing/2014/main" id="{A92A79D5-06F4-435E-9A0D-84B78FE18D26}"/>
                </a:ext>
              </a:extLst>
            </p:cNvPr>
            <p:cNvCxnSpPr>
              <a:stCxn id="17" idx="6"/>
              <a:endCxn id="10" idx="0"/>
            </p:cNvCxnSpPr>
            <p:nvPr/>
          </p:nvCxnSpPr>
          <p:spPr>
            <a:xfrm>
              <a:off x="3305846" y="1592744"/>
              <a:ext cx="1083639" cy="16056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xão: Ângulo Reto 19">
              <a:extLst>
                <a:ext uri="{FF2B5EF4-FFF2-40B4-BE49-F238E27FC236}">
                  <a16:creationId xmlns:a16="http://schemas.microsoft.com/office/drawing/2014/main" id="{A201CB92-8C87-47A8-A515-E13EE90B60B2}"/>
                </a:ext>
              </a:extLst>
            </p:cNvPr>
            <p:cNvCxnSpPr>
              <a:stCxn id="7" idx="1"/>
              <a:endCxn id="6" idx="0"/>
            </p:cNvCxnSpPr>
            <p:nvPr/>
          </p:nvCxnSpPr>
          <p:spPr>
            <a:xfrm rot="10800000" flipH="1">
              <a:off x="377350" y="549172"/>
              <a:ext cx="9385106" cy="2719248"/>
            </a:xfrm>
            <a:prstGeom prst="bentConnector4">
              <a:avLst>
                <a:gd name="adj1" fmla="val -2436"/>
                <a:gd name="adj2" fmla="val 108407"/>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tângulo 20">
              <a:extLst>
                <a:ext uri="{FF2B5EF4-FFF2-40B4-BE49-F238E27FC236}">
                  <a16:creationId xmlns:a16="http://schemas.microsoft.com/office/drawing/2014/main" id="{F3673898-E176-40B8-895E-5C6E8E8BEAD7}"/>
                </a:ext>
              </a:extLst>
            </p:cNvPr>
            <p:cNvSpPr/>
            <p:nvPr/>
          </p:nvSpPr>
          <p:spPr>
            <a:xfrm>
              <a:off x="8431686" y="3198922"/>
              <a:ext cx="2661539" cy="539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Bahnschrift SemiLight SemiConde" panose="020B0502040204020203" pitchFamily="34" charset="0"/>
                </a:rPr>
                <a:t>Assembling all the components.</a:t>
              </a:r>
            </a:p>
          </p:txBody>
        </p:sp>
        <p:cxnSp>
          <p:nvCxnSpPr>
            <p:cNvPr id="22" name="Conexão: Ângulo Reto 21">
              <a:extLst>
                <a:ext uri="{FF2B5EF4-FFF2-40B4-BE49-F238E27FC236}">
                  <a16:creationId xmlns:a16="http://schemas.microsoft.com/office/drawing/2014/main" id="{63856B00-96FF-4DFA-A32F-FA83B654A0AC}"/>
                </a:ext>
              </a:extLst>
            </p:cNvPr>
            <p:cNvCxnSpPr>
              <a:cxnSpLocks/>
              <a:stCxn id="11" idx="3"/>
              <a:endCxn id="21" idx="0"/>
            </p:cNvCxnSpPr>
            <p:nvPr/>
          </p:nvCxnSpPr>
          <p:spPr>
            <a:xfrm>
              <a:off x="8728853" y="2370705"/>
              <a:ext cx="1033603" cy="82821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xão: Ângulo Reto 22">
              <a:extLst>
                <a:ext uri="{FF2B5EF4-FFF2-40B4-BE49-F238E27FC236}">
                  <a16:creationId xmlns:a16="http://schemas.microsoft.com/office/drawing/2014/main" id="{7D7E8265-AA40-4B06-9452-EB3A99062DF7}"/>
                </a:ext>
              </a:extLst>
            </p:cNvPr>
            <p:cNvCxnSpPr>
              <a:cxnSpLocks/>
              <a:stCxn id="6" idx="4"/>
              <a:endCxn id="21" idx="0"/>
            </p:cNvCxnSpPr>
            <p:nvPr/>
          </p:nvCxnSpPr>
          <p:spPr>
            <a:xfrm rot="5400000">
              <a:off x="9205931" y="2642397"/>
              <a:ext cx="1113050"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xão reta unidirecional 23">
              <a:extLst>
                <a:ext uri="{FF2B5EF4-FFF2-40B4-BE49-F238E27FC236}">
                  <a16:creationId xmlns:a16="http://schemas.microsoft.com/office/drawing/2014/main" id="{026D007A-AB23-4169-A8E9-031548969315}"/>
                </a:ext>
              </a:extLst>
            </p:cNvPr>
            <p:cNvCxnSpPr>
              <a:cxnSpLocks/>
              <a:stCxn id="21" idx="2"/>
              <a:endCxn id="25" idx="0"/>
            </p:cNvCxnSpPr>
            <p:nvPr/>
          </p:nvCxnSpPr>
          <p:spPr>
            <a:xfrm>
              <a:off x="9762456" y="3738371"/>
              <a:ext cx="260" cy="4383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tângulo 24">
              <a:extLst>
                <a:ext uri="{FF2B5EF4-FFF2-40B4-BE49-F238E27FC236}">
                  <a16:creationId xmlns:a16="http://schemas.microsoft.com/office/drawing/2014/main" id="{7733BB3C-DDC4-48A1-BBE7-2952D2A4FB63}"/>
                </a:ext>
              </a:extLst>
            </p:cNvPr>
            <p:cNvSpPr/>
            <p:nvPr/>
          </p:nvSpPr>
          <p:spPr>
            <a:xfrm>
              <a:off x="8918278" y="4176706"/>
              <a:ext cx="1688875" cy="53944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Bahnschrift SemiLight SemiConde" panose="020B0502040204020203" pitchFamily="34" charset="0"/>
                </a:rPr>
                <a:t>Testing for error.</a:t>
              </a:r>
            </a:p>
          </p:txBody>
        </p:sp>
        <p:cxnSp>
          <p:nvCxnSpPr>
            <p:cNvPr id="26" name="Conexão: Ângulo Reto 25">
              <a:extLst>
                <a:ext uri="{FF2B5EF4-FFF2-40B4-BE49-F238E27FC236}">
                  <a16:creationId xmlns:a16="http://schemas.microsoft.com/office/drawing/2014/main" id="{7B6D48B1-498E-48E4-93FA-11C4D53639A3}"/>
                </a:ext>
              </a:extLst>
            </p:cNvPr>
            <p:cNvCxnSpPr>
              <a:cxnSpLocks/>
              <a:stCxn id="25" idx="1"/>
              <a:endCxn id="27" idx="5"/>
            </p:cNvCxnSpPr>
            <p:nvPr/>
          </p:nvCxnSpPr>
          <p:spPr>
            <a:xfrm rot="10800000">
              <a:off x="7736984" y="4446431"/>
              <a:ext cx="1181295" cy="1"/>
            </a:xfrm>
            <a:prstGeom prst="bentConnector3">
              <a:avLst/>
            </a:prstGeom>
            <a:ln w="28575">
              <a:solidFill>
                <a:srgbClr val="C00000"/>
              </a:solidFill>
              <a:prstDash val="sysDash"/>
              <a:tailEnd type="triangle"/>
            </a:ln>
          </p:spPr>
          <p:style>
            <a:lnRef idx="2">
              <a:schemeClr val="accent2"/>
            </a:lnRef>
            <a:fillRef idx="0">
              <a:schemeClr val="accent2"/>
            </a:fillRef>
            <a:effectRef idx="1">
              <a:schemeClr val="accent2"/>
            </a:effectRef>
            <a:fontRef idx="minor">
              <a:schemeClr val="tx1"/>
            </a:fontRef>
          </p:style>
        </p:cxnSp>
        <p:sp>
          <p:nvSpPr>
            <p:cNvPr id="27" name="Triângulo isósceles 26">
              <a:extLst>
                <a:ext uri="{FF2B5EF4-FFF2-40B4-BE49-F238E27FC236}">
                  <a16:creationId xmlns:a16="http://schemas.microsoft.com/office/drawing/2014/main" id="{262D2902-B900-432A-8609-161C4BA7E46A}"/>
                </a:ext>
              </a:extLst>
            </p:cNvPr>
            <p:cNvSpPr/>
            <p:nvPr/>
          </p:nvSpPr>
          <p:spPr>
            <a:xfrm>
              <a:off x="6720281" y="3924874"/>
              <a:ext cx="1355603" cy="104311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PT" sz="1400" dirty="0" err="1">
                  <a:latin typeface="Bahnschrift SemiLight SemiConde" panose="020B0502040204020203" pitchFamily="34" charset="0"/>
                </a:rPr>
                <a:t>Errors</a:t>
              </a: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found</a:t>
              </a:r>
              <a:endParaRPr lang="pt-PT" sz="1400" dirty="0">
                <a:latin typeface="Bahnschrift SemiLight SemiConde" panose="020B0502040204020203" pitchFamily="34" charset="0"/>
              </a:endParaRPr>
            </a:p>
          </p:txBody>
        </p:sp>
        <p:cxnSp>
          <p:nvCxnSpPr>
            <p:cNvPr id="28" name="Conexão: Ângulo Reto 27">
              <a:extLst>
                <a:ext uri="{FF2B5EF4-FFF2-40B4-BE49-F238E27FC236}">
                  <a16:creationId xmlns:a16="http://schemas.microsoft.com/office/drawing/2014/main" id="{98D6C453-8F9E-4A80-BCE9-F54414FCC9B3}"/>
                </a:ext>
              </a:extLst>
            </p:cNvPr>
            <p:cNvCxnSpPr>
              <a:cxnSpLocks/>
              <a:stCxn id="27" idx="0"/>
              <a:endCxn id="11" idx="2"/>
            </p:cNvCxnSpPr>
            <p:nvPr/>
          </p:nvCxnSpPr>
          <p:spPr>
            <a:xfrm rot="5400000" flipH="1" flipV="1">
              <a:off x="6768230" y="3295021"/>
              <a:ext cx="1259707" cy="1"/>
            </a:xfrm>
            <a:prstGeom prst="bentConnector3">
              <a:avLst/>
            </a:prstGeom>
            <a:ln w="28575">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Retângulo 28">
              <a:extLst>
                <a:ext uri="{FF2B5EF4-FFF2-40B4-BE49-F238E27FC236}">
                  <a16:creationId xmlns:a16="http://schemas.microsoft.com/office/drawing/2014/main" id="{2E4EEA3D-49D1-49A7-915A-12940FB94A08}"/>
                </a:ext>
              </a:extLst>
            </p:cNvPr>
            <p:cNvSpPr/>
            <p:nvPr/>
          </p:nvSpPr>
          <p:spPr>
            <a:xfrm>
              <a:off x="8924368" y="5354553"/>
              <a:ext cx="1688875" cy="539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Bahnschrift SemiLight SemiConde" panose="020B0502040204020203" pitchFamily="34" charset="0"/>
                </a:rPr>
                <a:t>END</a:t>
              </a:r>
            </a:p>
          </p:txBody>
        </p:sp>
        <p:cxnSp>
          <p:nvCxnSpPr>
            <p:cNvPr id="30" name="Conexão reta unidirecional 29">
              <a:extLst>
                <a:ext uri="{FF2B5EF4-FFF2-40B4-BE49-F238E27FC236}">
                  <a16:creationId xmlns:a16="http://schemas.microsoft.com/office/drawing/2014/main" id="{34ADF834-74C3-42A0-A284-CCC988C52854}"/>
                </a:ext>
              </a:extLst>
            </p:cNvPr>
            <p:cNvCxnSpPr>
              <a:stCxn id="25" idx="2"/>
              <a:endCxn id="29" idx="0"/>
            </p:cNvCxnSpPr>
            <p:nvPr/>
          </p:nvCxnSpPr>
          <p:spPr>
            <a:xfrm>
              <a:off x="9762716" y="4716155"/>
              <a:ext cx="6090" cy="638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1" name="CaixaDeTexto 30">
            <a:extLst>
              <a:ext uri="{FF2B5EF4-FFF2-40B4-BE49-F238E27FC236}">
                <a16:creationId xmlns:a16="http://schemas.microsoft.com/office/drawing/2014/main" id="{CAFA227D-CD2D-437A-B992-1CDABE50E5E4}"/>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2585985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o Número do Diapositivo 3">
            <a:extLst>
              <a:ext uri="{FF2B5EF4-FFF2-40B4-BE49-F238E27FC236}">
                <a16:creationId xmlns:a16="http://schemas.microsoft.com/office/drawing/2014/main" id="{61252AEC-340C-43B3-BAE2-054BB6459657}"/>
              </a:ext>
            </a:extLst>
          </p:cNvPr>
          <p:cNvSpPr>
            <a:spLocks noGrp="1"/>
          </p:cNvSpPr>
          <p:nvPr>
            <p:ph type="sldNum" sz="quarter" idx="12"/>
          </p:nvPr>
        </p:nvSpPr>
        <p:spPr>
          <a:xfrm>
            <a:off x="11438455" y="6473640"/>
            <a:ext cx="753545" cy="365125"/>
          </a:xfrm>
        </p:spPr>
        <p:txBody>
          <a:bodyPr/>
          <a:lstStyle/>
          <a:p>
            <a:pPr algn="ctr"/>
            <a:fld id="{B6D363E0-5191-4ABE-9948-3E0C89764D3B}" type="slidenum">
              <a:rPr lang="en-GB" smtClean="0"/>
              <a:pPr algn="ctr"/>
              <a:t>5</a:t>
            </a:fld>
            <a:endParaRPr lang="en-GB"/>
          </a:p>
        </p:txBody>
      </p:sp>
      <p:grpSp>
        <p:nvGrpSpPr>
          <p:cNvPr id="5" name="Agrupar 4">
            <a:extLst>
              <a:ext uri="{FF2B5EF4-FFF2-40B4-BE49-F238E27FC236}">
                <a16:creationId xmlns:a16="http://schemas.microsoft.com/office/drawing/2014/main" id="{5542AB6C-BBC0-4FE3-AE68-DB15498D6237}"/>
              </a:ext>
            </a:extLst>
          </p:cNvPr>
          <p:cNvGrpSpPr/>
          <p:nvPr/>
        </p:nvGrpSpPr>
        <p:grpSpPr>
          <a:xfrm>
            <a:off x="814626" y="890809"/>
            <a:ext cx="10715875" cy="5585667"/>
            <a:chOff x="377350" y="549172"/>
            <a:chExt cx="10715875" cy="5585667"/>
          </a:xfrm>
        </p:grpSpPr>
        <p:sp>
          <p:nvSpPr>
            <p:cNvPr id="6" name="Oval 5">
              <a:extLst>
                <a:ext uri="{FF2B5EF4-FFF2-40B4-BE49-F238E27FC236}">
                  <a16:creationId xmlns:a16="http://schemas.microsoft.com/office/drawing/2014/main" id="{E66F6A7E-159E-4F89-8872-2CD8544A3891}"/>
                </a:ext>
              </a:extLst>
            </p:cNvPr>
            <p:cNvSpPr/>
            <p:nvPr/>
          </p:nvSpPr>
          <p:spPr>
            <a:xfrm>
              <a:off x="8924256" y="549172"/>
              <a:ext cx="1676400" cy="15367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Bahnschrift SemiLight SemiConde" panose="020B0502040204020203" pitchFamily="34" charset="0"/>
                </a:rPr>
                <a:t>Build the support for the gondola</a:t>
              </a:r>
              <a:endParaRPr lang="pt-PT" sz="1400" dirty="0">
                <a:latin typeface="Bahnschrift SemiLight SemiConde" panose="020B0502040204020203" pitchFamily="34" charset="0"/>
              </a:endParaRPr>
            </a:p>
          </p:txBody>
        </p:sp>
        <p:sp>
          <p:nvSpPr>
            <p:cNvPr id="7" name="Retângulo: Cantos Arredondados 6">
              <a:extLst>
                <a:ext uri="{FF2B5EF4-FFF2-40B4-BE49-F238E27FC236}">
                  <a16:creationId xmlns:a16="http://schemas.microsoft.com/office/drawing/2014/main" id="{E713C39C-BC9D-4708-90EC-06EDAD3E45E2}"/>
                </a:ext>
              </a:extLst>
            </p:cNvPr>
            <p:cNvSpPr/>
            <p:nvPr/>
          </p:nvSpPr>
          <p:spPr>
            <a:xfrm>
              <a:off x="377350" y="2978949"/>
              <a:ext cx="1224953" cy="5789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dirty="0" err="1">
                  <a:latin typeface="Bahnschrift SemiLight SemiConde" panose="020B0502040204020203" pitchFamily="34" charset="0"/>
                </a:rPr>
                <a:t>Sta</a:t>
              </a:r>
              <a:r>
                <a:rPr lang="en-GB" dirty="0">
                  <a:latin typeface="Bahnschrift SemiLight SemiConde" panose="020B0502040204020203" pitchFamily="34" charset="0"/>
                </a:rPr>
                <a:t>r</a:t>
              </a:r>
              <a:r>
                <a:rPr lang="pt-PT" dirty="0">
                  <a:latin typeface="Bahnschrift SemiLight SemiConde" panose="020B0502040204020203" pitchFamily="34" charset="0"/>
                </a:rPr>
                <a:t>t </a:t>
              </a:r>
            </a:p>
          </p:txBody>
        </p:sp>
        <p:sp>
          <p:nvSpPr>
            <p:cNvPr id="8" name="Oval 7">
              <a:extLst>
                <a:ext uri="{FF2B5EF4-FFF2-40B4-BE49-F238E27FC236}">
                  <a16:creationId xmlns:a16="http://schemas.microsoft.com/office/drawing/2014/main" id="{D90E1883-AC8A-4A51-901B-E044567FD89D}"/>
                </a:ext>
              </a:extLst>
            </p:cNvPr>
            <p:cNvSpPr/>
            <p:nvPr/>
          </p:nvSpPr>
          <p:spPr>
            <a:xfrm>
              <a:off x="1819976" y="4423652"/>
              <a:ext cx="1224953" cy="11778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400" dirty="0" err="1">
                  <a:latin typeface="Bahnschrift SemiLight SemiConde" panose="020B0502040204020203" pitchFamily="34" charset="0"/>
                </a:rPr>
                <a:t>Learning</a:t>
              </a: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the</a:t>
              </a: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Arduino</a:t>
              </a:r>
              <a:endParaRPr lang="pt-PT" sz="1400" dirty="0">
                <a:latin typeface="Bahnschrift SemiLight SemiConde" panose="020B0502040204020203" pitchFamily="34" charset="0"/>
              </a:endParaRPr>
            </a:p>
          </p:txBody>
        </p:sp>
        <p:sp>
          <p:nvSpPr>
            <p:cNvPr id="9" name="Oval 8">
              <a:extLst>
                <a:ext uri="{FF2B5EF4-FFF2-40B4-BE49-F238E27FC236}">
                  <a16:creationId xmlns:a16="http://schemas.microsoft.com/office/drawing/2014/main" id="{52E1E59A-7F74-4BB1-A8F5-7D31442E637F}"/>
                </a:ext>
              </a:extLst>
            </p:cNvPr>
            <p:cNvSpPr/>
            <p:nvPr/>
          </p:nvSpPr>
          <p:spPr>
            <a:xfrm>
              <a:off x="3796804" y="3107555"/>
              <a:ext cx="1074768" cy="630816"/>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pt-PT" sz="1400" dirty="0">
                  <a:latin typeface="Bahnschrift SemiLight SemiConde" panose="020B0502040204020203" pitchFamily="34" charset="0"/>
                </a:rPr>
                <a:t> Sonar</a:t>
              </a:r>
            </a:p>
          </p:txBody>
        </p:sp>
        <p:sp>
          <p:nvSpPr>
            <p:cNvPr id="10" name="Oval 9">
              <a:extLst>
                <a:ext uri="{FF2B5EF4-FFF2-40B4-BE49-F238E27FC236}">
                  <a16:creationId xmlns:a16="http://schemas.microsoft.com/office/drawing/2014/main" id="{E8B5708E-000E-4828-93B8-E5F881F566C6}"/>
                </a:ext>
              </a:extLst>
            </p:cNvPr>
            <p:cNvSpPr/>
            <p:nvPr/>
          </p:nvSpPr>
          <p:spPr>
            <a:xfrm>
              <a:off x="3777008" y="1753310"/>
              <a:ext cx="1224953" cy="1177847"/>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pt-PT" sz="1400" dirty="0">
                  <a:latin typeface="Bahnschrift SemiLight SemiConde" panose="020B0502040204020203" pitchFamily="34" charset="0"/>
                </a:rPr>
                <a:t>Motor </a:t>
              </a:r>
              <a:r>
                <a:rPr lang="pt-PT" sz="1400" dirty="0" err="1">
                  <a:latin typeface="Bahnschrift SemiLight SemiConde" panose="020B0502040204020203" pitchFamily="34" charset="0"/>
                </a:rPr>
                <a:t>working</a:t>
              </a:r>
              <a:r>
                <a:rPr lang="pt-PT" sz="1400" dirty="0">
                  <a:latin typeface="Bahnschrift SemiLight SemiConde" panose="020B0502040204020203" pitchFamily="34" charset="0"/>
                </a:rPr>
                <a:t> </a:t>
              </a:r>
              <a:endParaRPr lang="pt-PT" sz="1100" dirty="0">
                <a:latin typeface="Bahnschrift SemiLight SemiConde" panose="020B0502040204020203" pitchFamily="34" charset="0"/>
              </a:endParaRPr>
            </a:p>
          </p:txBody>
        </p:sp>
        <p:sp>
          <p:nvSpPr>
            <p:cNvPr id="11" name="Retângulo 10">
              <a:extLst>
                <a:ext uri="{FF2B5EF4-FFF2-40B4-BE49-F238E27FC236}">
                  <a16:creationId xmlns:a16="http://schemas.microsoft.com/office/drawing/2014/main" id="{ABA8086F-2A57-4800-99C0-8D329D12FF75}"/>
                </a:ext>
              </a:extLst>
            </p:cNvPr>
            <p:cNvSpPr/>
            <p:nvPr/>
          </p:nvSpPr>
          <p:spPr>
            <a:xfrm>
              <a:off x="6067314" y="2076243"/>
              <a:ext cx="2661539" cy="588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Bahnschrift SemiLight SemiConde" panose="020B0502040204020203" pitchFamily="34" charset="0"/>
                </a:rPr>
                <a:t>Designing the code to control the motor with  the Sonar data</a:t>
              </a:r>
              <a:endParaRPr lang="pt-PT" sz="1400" dirty="0">
                <a:latin typeface="Bahnschrift SemiLight SemiConde" panose="020B0502040204020203" pitchFamily="34" charset="0"/>
              </a:endParaRPr>
            </a:p>
          </p:txBody>
        </p:sp>
        <p:cxnSp>
          <p:nvCxnSpPr>
            <p:cNvPr id="12" name="Conexão: Ângulo Reto 11">
              <a:extLst>
                <a:ext uri="{FF2B5EF4-FFF2-40B4-BE49-F238E27FC236}">
                  <a16:creationId xmlns:a16="http://schemas.microsoft.com/office/drawing/2014/main" id="{6E55CACD-6823-4FEF-B983-604648168BA5}"/>
                </a:ext>
              </a:extLst>
            </p:cNvPr>
            <p:cNvCxnSpPr>
              <a:cxnSpLocks/>
              <a:stCxn id="7" idx="2"/>
              <a:endCxn id="8" idx="2"/>
            </p:cNvCxnSpPr>
            <p:nvPr/>
          </p:nvCxnSpPr>
          <p:spPr>
            <a:xfrm rot="16200000" flipH="1">
              <a:off x="677559" y="3870158"/>
              <a:ext cx="1454685" cy="83014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exão: Ângulo Reto 12">
              <a:extLst>
                <a:ext uri="{FF2B5EF4-FFF2-40B4-BE49-F238E27FC236}">
                  <a16:creationId xmlns:a16="http://schemas.microsoft.com/office/drawing/2014/main" id="{77D3081F-F94D-4EBE-B810-826039EF021C}"/>
                </a:ext>
              </a:extLst>
            </p:cNvPr>
            <p:cNvCxnSpPr>
              <a:stCxn id="8" idx="6"/>
              <a:endCxn id="10" idx="2"/>
            </p:cNvCxnSpPr>
            <p:nvPr/>
          </p:nvCxnSpPr>
          <p:spPr>
            <a:xfrm flipV="1">
              <a:off x="3044929" y="2342234"/>
              <a:ext cx="732079" cy="267034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xão: Ângulo Reto 13">
              <a:extLst>
                <a:ext uri="{FF2B5EF4-FFF2-40B4-BE49-F238E27FC236}">
                  <a16:creationId xmlns:a16="http://schemas.microsoft.com/office/drawing/2014/main" id="{DFAFB6A8-F78D-420A-A42E-5ACEBA4C958B}"/>
                </a:ext>
              </a:extLst>
            </p:cNvPr>
            <p:cNvCxnSpPr>
              <a:cxnSpLocks/>
              <a:stCxn id="8" idx="6"/>
              <a:endCxn id="9" idx="2"/>
            </p:cNvCxnSpPr>
            <p:nvPr/>
          </p:nvCxnSpPr>
          <p:spPr>
            <a:xfrm flipV="1">
              <a:off x="3044929" y="3422963"/>
              <a:ext cx="751875" cy="158961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xão: Ângulo Reto 14">
              <a:extLst>
                <a:ext uri="{FF2B5EF4-FFF2-40B4-BE49-F238E27FC236}">
                  <a16:creationId xmlns:a16="http://schemas.microsoft.com/office/drawing/2014/main" id="{8799AC6C-6457-4A75-A784-EEFD101DD334}"/>
                </a:ext>
              </a:extLst>
            </p:cNvPr>
            <p:cNvCxnSpPr>
              <a:cxnSpLocks/>
              <a:stCxn id="9" idx="6"/>
              <a:endCxn id="11" idx="1"/>
            </p:cNvCxnSpPr>
            <p:nvPr/>
          </p:nvCxnSpPr>
          <p:spPr>
            <a:xfrm flipV="1">
              <a:off x="4871572" y="2370705"/>
              <a:ext cx="1195742" cy="105225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xão: Ângulo Reto 15">
              <a:extLst>
                <a:ext uri="{FF2B5EF4-FFF2-40B4-BE49-F238E27FC236}">
                  <a16:creationId xmlns:a16="http://schemas.microsoft.com/office/drawing/2014/main" id="{9F11721E-3867-4BEB-84C1-591294BA91B9}"/>
                </a:ext>
              </a:extLst>
            </p:cNvPr>
            <p:cNvCxnSpPr>
              <a:cxnSpLocks/>
            </p:cNvCxnSpPr>
            <p:nvPr/>
          </p:nvCxnSpPr>
          <p:spPr>
            <a:xfrm flipV="1">
              <a:off x="5001959" y="2048966"/>
              <a:ext cx="2396123" cy="265991"/>
            </a:xfrm>
            <a:prstGeom prst="bentConnector4">
              <a:avLst>
                <a:gd name="adj1" fmla="val 10375"/>
                <a:gd name="adj2" fmla="val 307350"/>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523DA1F0-D8D0-4880-B334-50062A3CF025}"/>
                </a:ext>
              </a:extLst>
            </p:cNvPr>
            <p:cNvSpPr/>
            <p:nvPr/>
          </p:nvSpPr>
          <p:spPr>
            <a:xfrm>
              <a:off x="1794534" y="928110"/>
              <a:ext cx="1511312" cy="13292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400" dirty="0" err="1">
                  <a:latin typeface="Bahnschrift SemiLight SemiConde" panose="020B0502040204020203" pitchFamily="34" charset="0"/>
                </a:rPr>
                <a:t>Testing</a:t>
              </a: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the</a:t>
              </a:r>
              <a:r>
                <a:rPr lang="pt-PT" sz="1400" dirty="0">
                  <a:latin typeface="Bahnschrift SemiLight SemiConde" panose="020B0502040204020203" pitchFamily="34" charset="0"/>
                </a:rPr>
                <a:t> Hardware</a:t>
              </a:r>
              <a:endParaRPr lang="pt-PT" sz="1100" dirty="0">
                <a:latin typeface="Bahnschrift SemiLight SemiConde" panose="020B0502040204020203" pitchFamily="34" charset="0"/>
              </a:endParaRPr>
            </a:p>
          </p:txBody>
        </p:sp>
        <p:cxnSp>
          <p:nvCxnSpPr>
            <p:cNvPr id="18" name="Conexão: Ângulo Reto 17">
              <a:extLst>
                <a:ext uri="{FF2B5EF4-FFF2-40B4-BE49-F238E27FC236}">
                  <a16:creationId xmlns:a16="http://schemas.microsoft.com/office/drawing/2014/main" id="{0249F4F2-190F-4005-B787-F2310DE7B954}"/>
                </a:ext>
              </a:extLst>
            </p:cNvPr>
            <p:cNvCxnSpPr>
              <a:cxnSpLocks/>
              <a:stCxn id="7" idx="0"/>
              <a:endCxn id="17" idx="2"/>
            </p:cNvCxnSpPr>
            <p:nvPr/>
          </p:nvCxnSpPr>
          <p:spPr>
            <a:xfrm rot="5400000" flipH="1" flipV="1">
              <a:off x="699078" y="1883494"/>
              <a:ext cx="1386205" cy="80470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xão: Ângulo Reto 18">
              <a:extLst>
                <a:ext uri="{FF2B5EF4-FFF2-40B4-BE49-F238E27FC236}">
                  <a16:creationId xmlns:a16="http://schemas.microsoft.com/office/drawing/2014/main" id="{A92A79D5-06F4-435E-9A0D-84B78FE18D26}"/>
                </a:ext>
              </a:extLst>
            </p:cNvPr>
            <p:cNvCxnSpPr>
              <a:stCxn id="17" idx="6"/>
              <a:endCxn id="10" idx="0"/>
            </p:cNvCxnSpPr>
            <p:nvPr/>
          </p:nvCxnSpPr>
          <p:spPr>
            <a:xfrm>
              <a:off x="3305846" y="1592744"/>
              <a:ext cx="1083639" cy="16056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xão: Ângulo Reto 19">
              <a:extLst>
                <a:ext uri="{FF2B5EF4-FFF2-40B4-BE49-F238E27FC236}">
                  <a16:creationId xmlns:a16="http://schemas.microsoft.com/office/drawing/2014/main" id="{A201CB92-8C87-47A8-A515-E13EE90B60B2}"/>
                </a:ext>
              </a:extLst>
            </p:cNvPr>
            <p:cNvCxnSpPr>
              <a:stCxn id="7" idx="1"/>
              <a:endCxn id="6" idx="0"/>
            </p:cNvCxnSpPr>
            <p:nvPr/>
          </p:nvCxnSpPr>
          <p:spPr>
            <a:xfrm rot="10800000" flipH="1">
              <a:off x="377350" y="549172"/>
              <a:ext cx="9385106" cy="2719248"/>
            </a:xfrm>
            <a:prstGeom prst="bentConnector4">
              <a:avLst>
                <a:gd name="adj1" fmla="val -2436"/>
                <a:gd name="adj2" fmla="val 108407"/>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tângulo 20">
              <a:extLst>
                <a:ext uri="{FF2B5EF4-FFF2-40B4-BE49-F238E27FC236}">
                  <a16:creationId xmlns:a16="http://schemas.microsoft.com/office/drawing/2014/main" id="{F3673898-E176-40B8-895E-5C6E8E8BEAD7}"/>
                </a:ext>
              </a:extLst>
            </p:cNvPr>
            <p:cNvSpPr/>
            <p:nvPr/>
          </p:nvSpPr>
          <p:spPr>
            <a:xfrm>
              <a:off x="8431686" y="3198922"/>
              <a:ext cx="2661539" cy="539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Bahnschrift SemiLight SemiConde" panose="020B0502040204020203" pitchFamily="34" charset="0"/>
                </a:rPr>
                <a:t>Assembling all the components.</a:t>
              </a:r>
            </a:p>
          </p:txBody>
        </p:sp>
        <p:cxnSp>
          <p:nvCxnSpPr>
            <p:cNvPr id="22" name="Conexão: Ângulo Reto 21">
              <a:extLst>
                <a:ext uri="{FF2B5EF4-FFF2-40B4-BE49-F238E27FC236}">
                  <a16:creationId xmlns:a16="http://schemas.microsoft.com/office/drawing/2014/main" id="{63856B00-96FF-4DFA-A32F-FA83B654A0AC}"/>
                </a:ext>
              </a:extLst>
            </p:cNvPr>
            <p:cNvCxnSpPr>
              <a:cxnSpLocks/>
              <a:stCxn id="11" idx="3"/>
              <a:endCxn id="21" idx="0"/>
            </p:cNvCxnSpPr>
            <p:nvPr/>
          </p:nvCxnSpPr>
          <p:spPr>
            <a:xfrm>
              <a:off x="8728853" y="2370705"/>
              <a:ext cx="1033603" cy="82821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xão: Ângulo Reto 22">
              <a:extLst>
                <a:ext uri="{FF2B5EF4-FFF2-40B4-BE49-F238E27FC236}">
                  <a16:creationId xmlns:a16="http://schemas.microsoft.com/office/drawing/2014/main" id="{7D7E8265-AA40-4B06-9452-EB3A99062DF7}"/>
                </a:ext>
              </a:extLst>
            </p:cNvPr>
            <p:cNvCxnSpPr>
              <a:cxnSpLocks/>
              <a:stCxn id="6" idx="4"/>
              <a:endCxn id="21" idx="0"/>
            </p:cNvCxnSpPr>
            <p:nvPr/>
          </p:nvCxnSpPr>
          <p:spPr>
            <a:xfrm rot="5400000">
              <a:off x="9205931" y="2642397"/>
              <a:ext cx="1113050" cy="1270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xão reta unidirecional 23">
              <a:extLst>
                <a:ext uri="{FF2B5EF4-FFF2-40B4-BE49-F238E27FC236}">
                  <a16:creationId xmlns:a16="http://schemas.microsoft.com/office/drawing/2014/main" id="{026D007A-AB23-4169-A8E9-031548969315}"/>
                </a:ext>
              </a:extLst>
            </p:cNvPr>
            <p:cNvCxnSpPr>
              <a:cxnSpLocks/>
              <a:stCxn id="21" idx="2"/>
              <a:endCxn id="25" idx="0"/>
            </p:cNvCxnSpPr>
            <p:nvPr/>
          </p:nvCxnSpPr>
          <p:spPr>
            <a:xfrm>
              <a:off x="9762456" y="3738371"/>
              <a:ext cx="260" cy="4383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tângulo 24">
              <a:extLst>
                <a:ext uri="{FF2B5EF4-FFF2-40B4-BE49-F238E27FC236}">
                  <a16:creationId xmlns:a16="http://schemas.microsoft.com/office/drawing/2014/main" id="{7733BB3C-DDC4-48A1-BBE7-2952D2A4FB63}"/>
                </a:ext>
              </a:extLst>
            </p:cNvPr>
            <p:cNvSpPr/>
            <p:nvPr/>
          </p:nvSpPr>
          <p:spPr>
            <a:xfrm>
              <a:off x="8918278" y="4176706"/>
              <a:ext cx="1688875" cy="53944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Bahnschrift SemiLight SemiConde" panose="020B0502040204020203" pitchFamily="34" charset="0"/>
                </a:rPr>
                <a:t>Testing for error.</a:t>
              </a:r>
            </a:p>
          </p:txBody>
        </p:sp>
        <p:cxnSp>
          <p:nvCxnSpPr>
            <p:cNvPr id="26" name="Conexão: Ângulo Reto 25">
              <a:extLst>
                <a:ext uri="{FF2B5EF4-FFF2-40B4-BE49-F238E27FC236}">
                  <a16:creationId xmlns:a16="http://schemas.microsoft.com/office/drawing/2014/main" id="{7B6D48B1-498E-48E4-93FA-11C4D53639A3}"/>
                </a:ext>
              </a:extLst>
            </p:cNvPr>
            <p:cNvCxnSpPr>
              <a:cxnSpLocks/>
              <a:stCxn id="25" idx="1"/>
              <a:endCxn id="27" idx="5"/>
            </p:cNvCxnSpPr>
            <p:nvPr/>
          </p:nvCxnSpPr>
          <p:spPr>
            <a:xfrm rot="10800000">
              <a:off x="7950048" y="3984791"/>
              <a:ext cx="968230" cy="461640"/>
            </a:xfrm>
            <a:prstGeom prst="bentConnector3">
              <a:avLst/>
            </a:prstGeom>
            <a:ln w="28575">
              <a:solidFill>
                <a:srgbClr val="C00000"/>
              </a:solidFill>
              <a:prstDash val="sysDash"/>
              <a:tailEnd type="triangle"/>
            </a:ln>
          </p:spPr>
          <p:style>
            <a:lnRef idx="2">
              <a:schemeClr val="accent2"/>
            </a:lnRef>
            <a:fillRef idx="0">
              <a:schemeClr val="accent2"/>
            </a:fillRef>
            <a:effectRef idx="1">
              <a:schemeClr val="accent2"/>
            </a:effectRef>
            <a:fontRef idx="minor">
              <a:schemeClr val="tx1"/>
            </a:fontRef>
          </p:style>
        </p:cxnSp>
        <p:sp>
          <p:nvSpPr>
            <p:cNvPr id="27" name="Triângulo isósceles 26">
              <a:extLst>
                <a:ext uri="{FF2B5EF4-FFF2-40B4-BE49-F238E27FC236}">
                  <a16:creationId xmlns:a16="http://schemas.microsoft.com/office/drawing/2014/main" id="{262D2902-B900-432A-8609-161C4BA7E46A}"/>
                </a:ext>
              </a:extLst>
            </p:cNvPr>
            <p:cNvSpPr/>
            <p:nvPr/>
          </p:nvSpPr>
          <p:spPr>
            <a:xfrm>
              <a:off x="6933346" y="3463235"/>
              <a:ext cx="1355603" cy="1043112"/>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PT" sz="1400" dirty="0" err="1">
                  <a:latin typeface="Bahnschrift SemiLight SemiConde" panose="020B0502040204020203" pitchFamily="34" charset="0"/>
                </a:rPr>
                <a:t>Errors</a:t>
              </a: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found</a:t>
              </a:r>
              <a:endParaRPr lang="pt-PT" sz="1400" dirty="0">
                <a:latin typeface="Bahnschrift SemiLight SemiConde" panose="020B0502040204020203" pitchFamily="34" charset="0"/>
              </a:endParaRPr>
            </a:p>
          </p:txBody>
        </p:sp>
        <p:cxnSp>
          <p:nvCxnSpPr>
            <p:cNvPr id="28" name="Conexão: Ângulo Reto 27">
              <a:extLst>
                <a:ext uri="{FF2B5EF4-FFF2-40B4-BE49-F238E27FC236}">
                  <a16:creationId xmlns:a16="http://schemas.microsoft.com/office/drawing/2014/main" id="{98D6C453-8F9E-4A80-BCE9-F54414FCC9B3}"/>
                </a:ext>
              </a:extLst>
            </p:cNvPr>
            <p:cNvCxnSpPr>
              <a:cxnSpLocks/>
              <a:stCxn id="27" idx="0"/>
            </p:cNvCxnSpPr>
            <p:nvPr/>
          </p:nvCxnSpPr>
          <p:spPr>
            <a:xfrm rot="16200000" flipV="1">
              <a:off x="7212114" y="3064200"/>
              <a:ext cx="798068" cy="1"/>
            </a:xfrm>
            <a:prstGeom prst="bentConnector3">
              <a:avLst/>
            </a:prstGeom>
            <a:ln w="28575">
              <a:solidFill>
                <a:srgbClr val="C0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Retângulo 28">
              <a:extLst>
                <a:ext uri="{FF2B5EF4-FFF2-40B4-BE49-F238E27FC236}">
                  <a16:creationId xmlns:a16="http://schemas.microsoft.com/office/drawing/2014/main" id="{2E4EEA3D-49D1-49A7-915A-12940FB94A08}"/>
                </a:ext>
              </a:extLst>
            </p:cNvPr>
            <p:cNvSpPr/>
            <p:nvPr/>
          </p:nvSpPr>
          <p:spPr>
            <a:xfrm>
              <a:off x="8911668" y="5595390"/>
              <a:ext cx="1688875" cy="539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Bahnschrift SemiLight SemiConde" panose="020B0502040204020203" pitchFamily="34" charset="0"/>
                </a:rPr>
                <a:t>END</a:t>
              </a:r>
            </a:p>
          </p:txBody>
        </p:sp>
        <p:cxnSp>
          <p:nvCxnSpPr>
            <p:cNvPr id="30" name="Conexão reta unidirecional 29">
              <a:extLst>
                <a:ext uri="{FF2B5EF4-FFF2-40B4-BE49-F238E27FC236}">
                  <a16:creationId xmlns:a16="http://schemas.microsoft.com/office/drawing/2014/main" id="{34ADF834-74C3-42A0-A284-CCC988C52854}"/>
                </a:ext>
              </a:extLst>
            </p:cNvPr>
            <p:cNvCxnSpPr>
              <a:stCxn id="25" idx="2"/>
              <a:endCxn id="29" idx="0"/>
            </p:cNvCxnSpPr>
            <p:nvPr/>
          </p:nvCxnSpPr>
          <p:spPr>
            <a:xfrm flipH="1">
              <a:off x="9756106" y="4716155"/>
              <a:ext cx="6610" cy="8792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1" name="Oval 30">
            <a:extLst>
              <a:ext uri="{FF2B5EF4-FFF2-40B4-BE49-F238E27FC236}">
                <a16:creationId xmlns:a16="http://schemas.microsoft.com/office/drawing/2014/main" id="{532924DA-A7A0-4BA9-91A1-F271B895D809}"/>
              </a:ext>
            </a:extLst>
          </p:cNvPr>
          <p:cNvSpPr/>
          <p:nvPr/>
        </p:nvSpPr>
        <p:spPr>
          <a:xfrm>
            <a:off x="4150826" y="4427350"/>
            <a:ext cx="1909665" cy="1365004"/>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Gyroscope</a:t>
            </a: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and</a:t>
            </a:r>
            <a:r>
              <a:rPr lang="pt-PT" sz="1400" dirty="0">
                <a:latin typeface="Bahnschrift SemiLight SemiConde" panose="020B0502040204020203" pitchFamily="34" charset="0"/>
              </a:rPr>
              <a:t> </a:t>
            </a:r>
            <a:r>
              <a:rPr lang="pt-PT" sz="1400" dirty="0" err="1">
                <a:latin typeface="Bahnschrift SemiLight SemiConde" panose="020B0502040204020203" pitchFamily="34" charset="0"/>
              </a:rPr>
              <a:t>Accelerometer</a:t>
            </a:r>
            <a:endParaRPr lang="pt-PT" sz="1400" dirty="0">
              <a:latin typeface="Bahnschrift SemiLight SemiConde" panose="020B0502040204020203" pitchFamily="34" charset="0"/>
            </a:endParaRPr>
          </a:p>
        </p:txBody>
      </p:sp>
      <p:cxnSp>
        <p:nvCxnSpPr>
          <p:cNvPr id="36" name="Conexão reta unidirecional 35">
            <a:extLst>
              <a:ext uri="{FF2B5EF4-FFF2-40B4-BE49-F238E27FC236}">
                <a16:creationId xmlns:a16="http://schemas.microsoft.com/office/drawing/2014/main" id="{42E68880-F34D-4965-BD22-BD72B6782958}"/>
              </a:ext>
            </a:extLst>
          </p:cNvPr>
          <p:cNvCxnSpPr>
            <a:endCxn id="31" idx="2"/>
          </p:cNvCxnSpPr>
          <p:nvPr/>
        </p:nvCxnSpPr>
        <p:spPr>
          <a:xfrm>
            <a:off x="3848244" y="5109852"/>
            <a:ext cx="3025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exão: Ângulo Reto 37">
            <a:extLst>
              <a:ext uri="{FF2B5EF4-FFF2-40B4-BE49-F238E27FC236}">
                <a16:creationId xmlns:a16="http://schemas.microsoft.com/office/drawing/2014/main" id="{1455AC30-1B85-409F-B209-707D45E272E0}"/>
              </a:ext>
            </a:extLst>
          </p:cNvPr>
          <p:cNvCxnSpPr>
            <a:cxnSpLocks/>
            <a:stCxn id="31" idx="6"/>
            <a:endCxn id="45" idx="1"/>
          </p:cNvCxnSpPr>
          <p:nvPr/>
        </p:nvCxnSpPr>
        <p:spPr>
          <a:xfrm>
            <a:off x="6060491" y="5109852"/>
            <a:ext cx="1165140" cy="38036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tângulo 44">
            <a:extLst>
              <a:ext uri="{FF2B5EF4-FFF2-40B4-BE49-F238E27FC236}">
                <a16:creationId xmlns:a16="http://schemas.microsoft.com/office/drawing/2014/main" id="{F8CCDD1C-DDD3-4250-AD41-940AA78B7C4A}"/>
              </a:ext>
            </a:extLst>
          </p:cNvPr>
          <p:cNvSpPr/>
          <p:nvPr/>
        </p:nvSpPr>
        <p:spPr>
          <a:xfrm>
            <a:off x="7225631" y="5220495"/>
            <a:ext cx="2661539" cy="5394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Bahnschrift SemiLight SemiConde" panose="020B0502040204020203" pitchFamily="34" charset="0"/>
              </a:rPr>
              <a:t>Send the information to the display.</a:t>
            </a:r>
          </a:p>
        </p:txBody>
      </p:sp>
      <p:cxnSp>
        <p:nvCxnSpPr>
          <p:cNvPr id="49" name="Conexão reta unidirecional 48">
            <a:extLst>
              <a:ext uri="{FF2B5EF4-FFF2-40B4-BE49-F238E27FC236}">
                <a16:creationId xmlns:a16="http://schemas.microsoft.com/office/drawing/2014/main" id="{34704446-B9FC-46D8-A951-204276FFE9A6}"/>
              </a:ext>
            </a:extLst>
          </p:cNvPr>
          <p:cNvCxnSpPr>
            <a:stCxn id="45" idx="3"/>
          </p:cNvCxnSpPr>
          <p:nvPr/>
        </p:nvCxnSpPr>
        <p:spPr>
          <a:xfrm>
            <a:off x="9887170" y="5490220"/>
            <a:ext cx="306211" cy="7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CaixaDeTexto 49">
            <a:extLst>
              <a:ext uri="{FF2B5EF4-FFF2-40B4-BE49-F238E27FC236}">
                <a16:creationId xmlns:a16="http://schemas.microsoft.com/office/drawing/2014/main" id="{95DDB8F7-D446-4DEC-B4EE-D44E3163F696}"/>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226338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99C01B-F20B-4DF6-A303-BE145A784BED}"/>
              </a:ext>
            </a:extLst>
          </p:cNvPr>
          <p:cNvSpPr>
            <a:spLocks noGrp="1"/>
          </p:cNvSpPr>
          <p:nvPr>
            <p:ph type="title"/>
          </p:nvPr>
        </p:nvSpPr>
        <p:spPr/>
        <p:txBody>
          <a:bodyPr>
            <a:normAutofit fontScale="90000"/>
          </a:bodyPr>
          <a:lstStyle/>
          <a:p>
            <a:r>
              <a:rPr lang="en-US" dirty="0"/>
              <a:t>MPU-6050 (</a:t>
            </a:r>
            <a:r>
              <a:rPr lang="en-US" dirty="0" err="1"/>
              <a:t>Acce</a:t>
            </a:r>
            <a:r>
              <a:rPr lang="en-US" dirty="0"/>
              <a:t>. and gyroscope module 3 axes)</a:t>
            </a:r>
            <a:endParaRPr lang="en-GB" dirty="0"/>
          </a:p>
        </p:txBody>
      </p:sp>
      <p:sp>
        <p:nvSpPr>
          <p:cNvPr id="4" name="Marcador de Posição do Número do Diapositivo 3">
            <a:extLst>
              <a:ext uri="{FF2B5EF4-FFF2-40B4-BE49-F238E27FC236}">
                <a16:creationId xmlns:a16="http://schemas.microsoft.com/office/drawing/2014/main" id="{61252AEC-340C-43B3-BAE2-054BB6459657}"/>
              </a:ext>
            </a:extLst>
          </p:cNvPr>
          <p:cNvSpPr>
            <a:spLocks noGrp="1"/>
          </p:cNvSpPr>
          <p:nvPr>
            <p:ph type="sldNum" sz="quarter" idx="12"/>
          </p:nvPr>
        </p:nvSpPr>
        <p:spPr>
          <a:xfrm>
            <a:off x="11438455" y="6473640"/>
            <a:ext cx="753545" cy="365125"/>
          </a:xfrm>
        </p:spPr>
        <p:txBody>
          <a:bodyPr/>
          <a:lstStyle/>
          <a:p>
            <a:pPr algn="ctr"/>
            <a:fld id="{B6D363E0-5191-4ABE-9948-3E0C89764D3B}" type="slidenum">
              <a:rPr lang="en-GB" smtClean="0"/>
              <a:pPr algn="ctr"/>
              <a:t>6</a:t>
            </a:fld>
            <a:endParaRPr lang="en-GB"/>
          </a:p>
        </p:txBody>
      </p:sp>
      <p:graphicFrame>
        <p:nvGraphicFramePr>
          <p:cNvPr id="11" name="Tabela 8">
            <a:extLst>
              <a:ext uri="{FF2B5EF4-FFF2-40B4-BE49-F238E27FC236}">
                <a16:creationId xmlns:a16="http://schemas.microsoft.com/office/drawing/2014/main" id="{054BC11A-463A-48DC-A7E2-ADAF098D995C}"/>
              </a:ext>
            </a:extLst>
          </p:cNvPr>
          <p:cNvGraphicFramePr>
            <a:graphicFrameLocks noGrp="1"/>
          </p:cNvGraphicFramePr>
          <p:nvPr>
            <p:extLst>
              <p:ext uri="{D42A27DB-BD31-4B8C-83A1-F6EECF244321}">
                <p14:modId xmlns:p14="http://schemas.microsoft.com/office/powerpoint/2010/main" val="3834229303"/>
              </p:ext>
            </p:extLst>
          </p:nvPr>
        </p:nvGraphicFramePr>
        <p:xfrm>
          <a:off x="913794" y="3801828"/>
          <a:ext cx="2886741" cy="1828800"/>
        </p:xfrm>
        <a:graphic>
          <a:graphicData uri="http://schemas.openxmlformats.org/drawingml/2006/table">
            <a:tbl>
              <a:tblPr firstRow="1" bandRow="1">
                <a:tableStyleId>{5C22544A-7EE6-4342-B048-85BDC9FD1C3A}</a:tableStyleId>
              </a:tblPr>
              <a:tblGrid>
                <a:gridCol w="1307919">
                  <a:extLst>
                    <a:ext uri="{9D8B030D-6E8A-4147-A177-3AD203B41FA5}">
                      <a16:colId xmlns:a16="http://schemas.microsoft.com/office/drawing/2014/main" val="3915005502"/>
                    </a:ext>
                  </a:extLst>
                </a:gridCol>
                <a:gridCol w="1578822">
                  <a:extLst>
                    <a:ext uri="{9D8B030D-6E8A-4147-A177-3AD203B41FA5}">
                      <a16:colId xmlns:a16="http://schemas.microsoft.com/office/drawing/2014/main" val="1439416029"/>
                    </a:ext>
                  </a:extLst>
                </a:gridCol>
              </a:tblGrid>
              <a:tr h="341277">
                <a:tc>
                  <a:txBody>
                    <a:bodyPr/>
                    <a:lstStyle/>
                    <a:p>
                      <a:r>
                        <a:rPr lang="en-GB" sz="1800" kern="1200" dirty="0">
                          <a:ln>
                            <a:solidFill>
                              <a:schemeClr val="bg1">
                                <a:lumMod val="75000"/>
                                <a:lumOff val="25000"/>
                                <a:alpha val="10000"/>
                              </a:schemeClr>
                            </a:solidFill>
                          </a:ln>
                          <a:solidFill>
                            <a:schemeClr val="tx1"/>
                          </a:solidFill>
                          <a:effectLst/>
                          <a:latin typeface="+mj-lt"/>
                          <a:ea typeface="+mj-ea"/>
                        </a:rPr>
                        <a:t>Arduino</a:t>
                      </a:r>
                    </a:p>
                  </a:txBody>
                  <a:tcPr/>
                </a:tc>
                <a:tc>
                  <a:txBody>
                    <a:bodyPr/>
                    <a:lstStyle/>
                    <a:p>
                      <a:r>
                        <a:rPr lang="en-US" dirty="0"/>
                        <a:t>MPU-6050</a:t>
                      </a:r>
                      <a:endParaRPr lang="en-GB" sz="1800" kern="1200" dirty="0">
                        <a:ln>
                          <a:solidFill>
                            <a:schemeClr val="bg1">
                              <a:lumMod val="75000"/>
                              <a:lumOff val="25000"/>
                              <a:alpha val="10000"/>
                            </a:schemeClr>
                          </a:solidFill>
                        </a:ln>
                        <a:solidFill>
                          <a:schemeClr val="tx1"/>
                        </a:solidFill>
                        <a:effectLst/>
                        <a:latin typeface="+mj-lt"/>
                        <a:ea typeface="+mj-ea"/>
                      </a:endParaRPr>
                    </a:p>
                  </a:txBody>
                  <a:tcPr/>
                </a:tc>
                <a:extLst>
                  <a:ext uri="{0D108BD9-81ED-4DB2-BD59-A6C34878D82A}">
                    <a16:rowId xmlns:a16="http://schemas.microsoft.com/office/drawing/2014/main" val="719543554"/>
                  </a:ext>
                </a:extLst>
              </a:tr>
              <a:tr h="341277">
                <a:tc>
                  <a:txBody>
                    <a:bodyPr/>
                    <a:lstStyle/>
                    <a:p>
                      <a:r>
                        <a:rPr lang="en-GB" sz="1800" kern="1200" dirty="0">
                          <a:ln>
                            <a:solidFill>
                              <a:schemeClr val="bg1">
                                <a:lumMod val="75000"/>
                                <a:lumOff val="25000"/>
                                <a:alpha val="10000"/>
                              </a:schemeClr>
                            </a:solidFill>
                          </a:ln>
                          <a:solidFill>
                            <a:schemeClr val="bg1"/>
                          </a:solidFill>
                          <a:effectLst/>
                          <a:latin typeface="+mj-lt"/>
                          <a:ea typeface="+mj-ea"/>
                        </a:rPr>
                        <a:t>5V</a:t>
                      </a:r>
                    </a:p>
                  </a:txBody>
                  <a:tcPr/>
                </a:tc>
                <a:tc>
                  <a:txBody>
                    <a:bodyPr/>
                    <a:lstStyle/>
                    <a:p>
                      <a:r>
                        <a:rPr lang="en-GB" sz="1800" kern="1200" dirty="0" err="1">
                          <a:ln>
                            <a:solidFill>
                              <a:schemeClr val="bg1">
                                <a:lumMod val="75000"/>
                                <a:lumOff val="25000"/>
                                <a:alpha val="10000"/>
                              </a:schemeClr>
                            </a:solidFill>
                          </a:ln>
                          <a:solidFill>
                            <a:schemeClr val="bg1"/>
                          </a:solidFill>
                          <a:effectLst/>
                          <a:latin typeface="+mj-lt"/>
                          <a:ea typeface="+mj-ea"/>
                        </a:rPr>
                        <a:t>Vcc</a:t>
                      </a:r>
                      <a:endParaRPr lang="en-GB" sz="1800" kern="1200" dirty="0">
                        <a:ln>
                          <a:solidFill>
                            <a:schemeClr val="bg1">
                              <a:lumMod val="75000"/>
                              <a:lumOff val="25000"/>
                              <a:alpha val="10000"/>
                            </a:schemeClr>
                          </a:solidFill>
                        </a:ln>
                        <a:solidFill>
                          <a:schemeClr val="bg1"/>
                        </a:solidFill>
                        <a:effectLst/>
                        <a:latin typeface="+mj-lt"/>
                        <a:ea typeface="+mj-ea"/>
                      </a:endParaRPr>
                    </a:p>
                  </a:txBody>
                  <a:tcPr/>
                </a:tc>
                <a:extLst>
                  <a:ext uri="{0D108BD9-81ED-4DB2-BD59-A6C34878D82A}">
                    <a16:rowId xmlns:a16="http://schemas.microsoft.com/office/drawing/2014/main" val="554195376"/>
                  </a:ext>
                </a:extLst>
              </a:tr>
              <a:tr h="3412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extLst>
                  <a:ext uri="{0D108BD9-81ED-4DB2-BD59-A6C34878D82A}">
                    <a16:rowId xmlns:a16="http://schemas.microsoft.com/office/drawing/2014/main" val="4252260456"/>
                  </a:ext>
                </a:extLst>
              </a:tr>
              <a:tr h="3412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SDA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n-lt"/>
                          <a:ea typeface="+mn-ea"/>
                          <a:cs typeface="+mn-cs"/>
                        </a:rPr>
                        <a:t>SDA</a:t>
                      </a:r>
                    </a:p>
                  </a:txBody>
                  <a:tcPr/>
                </a:tc>
                <a:extLst>
                  <a:ext uri="{0D108BD9-81ED-4DB2-BD59-A6C34878D82A}">
                    <a16:rowId xmlns:a16="http://schemas.microsoft.com/office/drawing/2014/main" val="748703062"/>
                  </a:ext>
                </a:extLst>
              </a:tr>
              <a:tr h="3412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SCL</a:t>
                      </a:r>
                    </a:p>
                  </a:txBody>
                  <a:tcPr/>
                </a:tc>
                <a:tc>
                  <a:txBody>
                    <a:bodyPr/>
                    <a:lstStyle/>
                    <a:p>
                      <a:r>
                        <a:rPr lang="en-GB" sz="1800" kern="1200" dirty="0">
                          <a:ln>
                            <a:solidFill>
                              <a:schemeClr val="bg1">
                                <a:lumMod val="75000"/>
                                <a:lumOff val="25000"/>
                                <a:alpha val="10000"/>
                              </a:schemeClr>
                            </a:solidFill>
                          </a:ln>
                          <a:solidFill>
                            <a:schemeClr val="bg1"/>
                          </a:solidFill>
                          <a:effectLst/>
                          <a:latin typeface="+mj-lt"/>
                          <a:ea typeface="+mj-ea"/>
                        </a:rPr>
                        <a:t>SCL</a:t>
                      </a:r>
                    </a:p>
                  </a:txBody>
                  <a:tcPr/>
                </a:tc>
                <a:extLst>
                  <a:ext uri="{0D108BD9-81ED-4DB2-BD59-A6C34878D82A}">
                    <a16:rowId xmlns:a16="http://schemas.microsoft.com/office/drawing/2014/main" val="2350379704"/>
                  </a:ext>
                </a:extLst>
              </a:tr>
            </a:tbl>
          </a:graphicData>
        </a:graphic>
      </p:graphicFrame>
      <p:sp>
        <p:nvSpPr>
          <p:cNvPr id="13" name="CaixaDeTexto 12">
            <a:extLst>
              <a:ext uri="{FF2B5EF4-FFF2-40B4-BE49-F238E27FC236}">
                <a16:creationId xmlns:a16="http://schemas.microsoft.com/office/drawing/2014/main" id="{3B7F2D29-C010-46EE-ACFE-9DD4DAC494E7}"/>
              </a:ext>
            </a:extLst>
          </p:cNvPr>
          <p:cNvSpPr txBox="1"/>
          <p:nvPr/>
        </p:nvSpPr>
        <p:spPr>
          <a:xfrm>
            <a:off x="913794" y="1760400"/>
            <a:ext cx="10353761" cy="923330"/>
          </a:xfrm>
          <a:prstGeom prst="rect">
            <a:avLst/>
          </a:prstGeom>
          <a:noFill/>
        </p:spPr>
        <p:txBody>
          <a:bodyPr wrap="square">
            <a:spAutoFit/>
          </a:bodyPr>
          <a:lstStyle/>
          <a:p>
            <a:r>
              <a:rPr lang="en-GB" dirty="0"/>
              <a:t>This sensor uses I</a:t>
            </a:r>
            <a:r>
              <a:rPr lang="en-GB" sz="1400" dirty="0"/>
              <a:t>2</a:t>
            </a:r>
            <a:r>
              <a:rPr lang="en-GB" dirty="0"/>
              <a:t>C, so you have to connect the SDC and the SCL to the Arduino port's SDA and SCL, in this case the Arduino is the master and controls the MPU-6050, to facilitate this part of programming it was used the library Wire to handle the buffers.</a:t>
            </a:r>
          </a:p>
        </p:txBody>
      </p:sp>
      <p:sp>
        <p:nvSpPr>
          <p:cNvPr id="15" name="CaixaDeTexto 14">
            <a:extLst>
              <a:ext uri="{FF2B5EF4-FFF2-40B4-BE49-F238E27FC236}">
                <a16:creationId xmlns:a16="http://schemas.microsoft.com/office/drawing/2014/main" id="{6AF61CAC-2783-4730-9189-76E4CA722BAF}"/>
              </a:ext>
            </a:extLst>
          </p:cNvPr>
          <p:cNvSpPr txBox="1"/>
          <p:nvPr/>
        </p:nvSpPr>
        <p:spPr>
          <a:xfrm>
            <a:off x="6971507" y="3285067"/>
            <a:ext cx="4843720" cy="2862322"/>
          </a:xfrm>
          <a:prstGeom prst="rect">
            <a:avLst/>
          </a:prstGeom>
          <a:noFill/>
        </p:spPr>
        <p:txBody>
          <a:bodyPr wrap="square">
            <a:spAutoFit/>
          </a:bodyPr>
          <a:lstStyle/>
          <a:p>
            <a:r>
              <a:rPr lang="en-GB" dirty="0"/>
              <a:t>Procedure:</a:t>
            </a:r>
          </a:p>
          <a:p>
            <a:pPr marL="342900" indent="-342900">
              <a:buFont typeface="+mj-lt"/>
              <a:buAutoNum type="arabicPeriod"/>
            </a:pPr>
            <a:r>
              <a:rPr lang="en-GB" dirty="0"/>
              <a:t>Send a start sequence</a:t>
            </a:r>
          </a:p>
          <a:p>
            <a:pPr marL="342900" indent="-342900">
              <a:buFont typeface="+mj-lt"/>
              <a:buAutoNum type="arabicPeriod"/>
            </a:pPr>
            <a:r>
              <a:rPr lang="en-GB" dirty="0"/>
              <a:t>Send I2C address of the device with the R/W bit low (</a:t>
            </a:r>
            <a:r>
              <a:rPr lang="en-GB" dirty="0" err="1"/>
              <a:t>evenaddress</a:t>
            </a:r>
            <a:r>
              <a:rPr lang="en-GB" dirty="0"/>
              <a:t>)</a:t>
            </a:r>
          </a:p>
          <a:p>
            <a:pPr marL="342900" indent="-342900">
              <a:buFont typeface="+mj-lt"/>
              <a:buAutoNum type="arabicPeriod"/>
            </a:pPr>
            <a:r>
              <a:rPr lang="en-GB" dirty="0"/>
              <a:t>Send the Internal register address</a:t>
            </a:r>
          </a:p>
          <a:p>
            <a:pPr marL="342900" indent="-342900">
              <a:buFont typeface="+mj-lt"/>
              <a:buAutoNum type="arabicPeriod"/>
            </a:pPr>
            <a:r>
              <a:rPr lang="en-GB" dirty="0"/>
              <a:t>Send a start sequence again (repeated start)</a:t>
            </a:r>
          </a:p>
          <a:p>
            <a:pPr marL="342900" indent="-342900">
              <a:buFont typeface="+mj-lt"/>
              <a:buAutoNum type="arabicPeriod"/>
            </a:pPr>
            <a:r>
              <a:rPr lang="en-GB" dirty="0"/>
              <a:t>Send the I2C address of the device with the R/W bit high(odd address)</a:t>
            </a:r>
          </a:p>
          <a:p>
            <a:pPr marL="342900" indent="-342900">
              <a:buFont typeface="+mj-lt"/>
              <a:buAutoNum type="arabicPeriod"/>
            </a:pPr>
            <a:r>
              <a:rPr lang="en-GB" dirty="0"/>
              <a:t>Read data byte from the register</a:t>
            </a:r>
          </a:p>
          <a:p>
            <a:pPr marL="342900" indent="-342900">
              <a:buFont typeface="+mj-lt"/>
              <a:buAutoNum type="arabicPeriod"/>
            </a:pPr>
            <a:r>
              <a:rPr lang="en-GB" dirty="0"/>
              <a:t>Send the stop sequence.</a:t>
            </a:r>
          </a:p>
        </p:txBody>
      </p:sp>
      <p:sp>
        <p:nvSpPr>
          <p:cNvPr id="16" name="CaixaDeTexto 15">
            <a:extLst>
              <a:ext uri="{FF2B5EF4-FFF2-40B4-BE49-F238E27FC236}">
                <a16:creationId xmlns:a16="http://schemas.microsoft.com/office/drawing/2014/main" id="{86101E39-2A8A-4369-9DAA-F818FAEDFA59}"/>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22546946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99C01B-F20B-4DF6-A303-BE145A784BED}"/>
              </a:ext>
            </a:extLst>
          </p:cNvPr>
          <p:cNvSpPr>
            <a:spLocks noGrp="1"/>
          </p:cNvSpPr>
          <p:nvPr>
            <p:ph type="title"/>
          </p:nvPr>
        </p:nvSpPr>
        <p:spPr/>
        <p:txBody>
          <a:bodyPr>
            <a:normAutofit fontScale="90000"/>
          </a:bodyPr>
          <a:lstStyle/>
          <a:p>
            <a:r>
              <a:rPr lang="en-US" dirty="0"/>
              <a:t>MPU-6050 (</a:t>
            </a:r>
            <a:r>
              <a:rPr lang="en-US" dirty="0" err="1"/>
              <a:t>Acce</a:t>
            </a:r>
            <a:r>
              <a:rPr lang="en-US" dirty="0"/>
              <a:t>. and gyroscope module 3 axes)</a:t>
            </a:r>
            <a:endParaRPr lang="en-GB" dirty="0"/>
          </a:p>
        </p:txBody>
      </p:sp>
      <p:sp>
        <p:nvSpPr>
          <p:cNvPr id="4" name="Marcador de Posição do Número do Diapositivo 3">
            <a:extLst>
              <a:ext uri="{FF2B5EF4-FFF2-40B4-BE49-F238E27FC236}">
                <a16:creationId xmlns:a16="http://schemas.microsoft.com/office/drawing/2014/main" id="{61252AEC-340C-43B3-BAE2-054BB6459657}"/>
              </a:ext>
            </a:extLst>
          </p:cNvPr>
          <p:cNvSpPr>
            <a:spLocks noGrp="1"/>
          </p:cNvSpPr>
          <p:nvPr>
            <p:ph type="sldNum" sz="quarter" idx="12"/>
          </p:nvPr>
        </p:nvSpPr>
        <p:spPr>
          <a:xfrm>
            <a:off x="11438455" y="6473640"/>
            <a:ext cx="753545" cy="365125"/>
          </a:xfrm>
        </p:spPr>
        <p:txBody>
          <a:bodyPr/>
          <a:lstStyle/>
          <a:p>
            <a:pPr algn="ctr"/>
            <a:fld id="{B6D363E0-5191-4ABE-9948-3E0C89764D3B}" type="slidenum">
              <a:rPr lang="en-GB" smtClean="0"/>
              <a:pPr algn="ctr"/>
              <a:t>7</a:t>
            </a:fld>
            <a:endParaRPr lang="en-GB"/>
          </a:p>
        </p:txBody>
      </p:sp>
      <p:pic>
        <p:nvPicPr>
          <p:cNvPr id="6" name="Imagem 5">
            <a:extLst>
              <a:ext uri="{FF2B5EF4-FFF2-40B4-BE49-F238E27FC236}">
                <a16:creationId xmlns:a16="http://schemas.microsoft.com/office/drawing/2014/main" id="{919C22A2-AEEC-4E7B-A438-AE96295EE6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630" y="3129564"/>
            <a:ext cx="8678486" cy="2648320"/>
          </a:xfrm>
          <a:prstGeom prst="rect">
            <a:avLst/>
          </a:prstGeom>
        </p:spPr>
      </p:pic>
      <p:pic>
        <p:nvPicPr>
          <p:cNvPr id="7" name="Imagem 6">
            <a:extLst>
              <a:ext uri="{FF2B5EF4-FFF2-40B4-BE49-F238E27FC236}">
                <a16:creationId xmlns:a16="http://schemas.microsoft.com/office/drawing/2014/main" id="{5442E5AC-00F8-4499-8246-1448E4F5C2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184" y="2004507"/>
            <a:ext cx="3686689" cy="1019317"/>
          </a:xfrm>
          <a:prstGeom prst="rect">
            <a:avLst/>
          </a:prstGeom>
        </p:spPr>
      </p:pic>
      <p:pic>
        <p:nvPicPr>
          <p:cNvPr id="5" name="Imagem 4">
            <a:extLst>
              <a:ext uri="{FF2B5EF4-FFF2-40B4-BE49-F238E27FC236}">
                <a16:creationId xmlns:a16="http://schemas.microsoft.com/office/drawing/2014/main" id="{4C4FE3B3-6034-4754-9B9C-1D4351A03E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6017" y="1580050"/>
            <a:ext cx="6705881" cy="2230602"/>
          </a:xfrm>
          <a:prstGeom prst="rect">
            <a:avLst/>
          </a:prstGeom>
        </p:spPr>
      </p:pic>
      <p:pic>
        <p:nvPicPr>
          <p:cNvPr id="9" name="Imagem 8">
            <a:extLst>
              <a:ext uri="{FF2B5EF4-FFF2-40B4-BE49-F238E27FC236}">
                <a16:creationId xmlns:a16="http://schemas.microsoft.com/office/drawing/2014/main" id="{0E6AA0FB-1F78-44A8-B084-7F7212CCE3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5459" y="5215831"/>
            <a:ext cx="1705213" cy="562053"/>
          </a:xfrm>
          <a:prstGeom prst="rect">
            <a:avLst/>
          </a:prstGeom>
        </p:spPr>
      </p:pic>
      <p:pic>
        <p:nvPicPr>
          <p:cNvPr id="12" name="Imagem 11">
            <a:extLst>
              <a:ext uri="{FF2B5EF4-FFF2-40B4-BE49-F238E27FC236}">
                <a16:creationId xmlns:a16="http://schemas.microsoft.com/office/drawing/2014/main" id="{0FA5B307-6D5C-4B7A-B765-4B0FFC113C6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00585" y="4014623"/>
            <a:ext cx="2337870" cy="1763261"/>
          </a:xfrm>
          <a:prstGeom prst="rect">
            <a:avLst/>
          </a:prstGeom>
        </p:spPr>
      </p:pic>
    </p:spTree>
    <p:extLst>
      <p:ext uri="{BB962C8B-B14F-4D97-AF65-F5344CB8AC3E}">
        <p14:creationId xmlns:p14="http://schemas.microsoft.com/office/powerpoint/2010/main" val="502257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99C01B-F20B-4DF6-A303-BE145A784BED}"/>
              </a:ext>
            </a:extLst>
          </p:cNvPr>
          <p:cNvSpPr>
            <a:spLocks noGrp="1"/>
          </p:cNvSpPr>
          <p:nvPr>
            <p:ph type="title"/>
          </p:nvPr>
        </p:nvSpPr>
        <p:spPr/>
        <p:txBody>
          <a:bodyPr/>
          <a:lstStyle/>
          <a:p>
            <a:r>
              <a:rPr lang="en-US" dirty="0"/>
              <a:t> SG90 (Servo motor)</a:t>
            </a:r>
            <a:endParaRPr lang="en-GB" dirty="0"/>
          </a:p>
        </p:txBody>
      </p:sp>
      <p:sp>
        <p:nvSpPr>
          <p:cNvPr id="4" name="Marcador de Posição do Número do Diapositivo 3">
            <a:extLst>
              <a:ext uri="{FF2B5EF4-FFF2-40B4-BE49-F238E27FC236}">
                <a16:creationId xmlns:a16="http://schemas.microsoft.com/office/drawing/2014/main" id="{61252AEC-340C-43B3-BAE2-054BB6459657}"/>
              </a:ext>
            </a:extLst>
          </p:cNvPr>
          <p:cNvSpPr>
            <a:spLocks noGrp="1"/>
          </p:cNvSpPr>
          <p:nvPr>
            <p:ph type="sldNum" sz="quarter" idx="12"/>
          </p:nvPr>
        </p:nvSpPr>
        <p:spPr>
          <a:xfrm>
            <a:off x="11438455" y="6473640"/>
            <a:ext cx="753545" cy="365125"/>
          </a:xfrm>
        </p:spPr>
        <p:txBody>
          <a:bodyPr/>
          <a:lstStyle/>
          <a:p>
            <a:pPr algn="ctr"/>
            <a:fld id="{B6D363E0-5191-4ABE-9948-3E0C89764D3B}" type="slidenum">
              <a:rPr lang="en-GB" smtClean="0"/>
              <a:pPr algn="ctr"/>
              <a:t>8</a:t>
            </a:fld>
            <a:endParaRPr lang="en-GB"/>
          </a:p>
        </p:txBody>
      </p:sp>
      <p:graphicFrame>
        <p:nvGraphicFramePr>
          <p:cNvPr id="11" name="Tabela 8">
            <a:extLst>
              <a:ext uri="{FF2B5EF4-FFF2-40B4-BE49-F238E27FC236}">
                <a16:creationId xmlns:a16="http://schemas.microsoft.com/office/drawing/2014/main" id="{054BC11A-463A-48DC-A7E2-ADAF098D995C}"/>
              </a:ext>
            </a:extLst>
          </p:cNvPr>
          <p:cNvGraphicFramePr>
            <a:graphicFrameLocks noGrp="1"/>
          </p:cNvGraphicFramePr>
          <p:nvPr>
            <p:extLst>
              <p:ext uri="{D42A27DB-BD31-4B8C-83A1-F6EECF244321}">
                <p14:modId xmlns:p14="http://schemas.microsoft.com/office/powerpoint/2010/main" val="1113891563"/>
              </p:ext>
            </p:extLst>
          </p:nvPr>
        </p:nvGraphicFramePr>
        <p:xfrm>
          <a:off x="8847729" y="4785360"/>
          <a:ext cx="2590726" cy="1463040"/>
        </p:xfrm>
        <a:graphic>
          <a:graphicData uri="http://schemas.openxmlformats.org/drawingml/2006/table">
            <a:tbl>
              <a:tblPr firstRow="1" bandRow="1">
                <a:tableStyleId>{5C22544A-7EE6-4342-B048-85BDC9FD1C3A}</a:tableStyleId>
              </a:tblPr>
              <a:tblGrid>
                <a:gridCol w="1173801">
                  <a:extLst>
                    <a:ext uri="{9D8B030D-6E8A-4147-A177-3AD203B41FA5}">
                      <a16:colId xmlns:a16="http://schemas.microsoft.com/office/drawing/2014/main" val="3915005502"/>
                    </a:ext>
                  </a:extLst>
                </a:gridCol>
                <a:gridCol w="1416925">
                  <a:extLst>
                    <a:ext uri="{9D8B030D-6E8A-4147-A177-3AD203B41FA5}">
                      <a16:colId xmlns:a16="http://schemas.microsoft.com/office/drawing/2014/main" val="1439416029"/>
                    </a:ext>
                  </a:extLst>
                </a:gridCol>
              </a:tblGrid>
              <a:tr h="361243">
                <a:tc>
                  <a:txBody>
                    <a:bodyPr/>
                    <a:lstStyle/>
                    <a:p>
                      <a:r>
                        <a:rPr lang="en-GB" sz="1800" kern="1200" dirty="0">
                          <a:ln>
                            <a:solidFill>
                              <a:schemeClr val="bg1">
                                <a:lumMod val="75000"/>
                                <a:lumOff val="25000"/>
                                <a:alpha val="10000"/>
                              </a:schemeClr>
                            </a:solidFill>
                          </a:ln>
                          <a:solidFill>
                            <a:schemeClr val="tx1"/>
                          </a:solidFill>
                          <a:effectLst/>
                          <a:latin typeface="+mj-lt"/>
                          <a:ea typeface="+mj-ea"/>
                        </a:rPr>
                        <a:t>Arduino</a:t>
                      </a:r>
                    </a:p>
                  </a:txBody>
                  <a:tcPr/>
                </a:tc>
                <a:tc>
                  <a:txBody>
                    <a:bodyPr/>
                    <a:lstStyle/>
                    <a:p>
                      <a:r>
                        <a:rPr lang="en-US" dirty="0"/>
                        <a:t>SG90</a:t>
                      </a:r>
                      <a:endParaRPr lang="en-GB" sz="1800" kern="1200" dirty="0">
                        <a:ln>
                          <a:solidFill>
                            <a:schemeClr val="bg1">
                              <a:lumMod val="75000"/>
                              <a:lumOff val="25000"/>
                              <a:alpha val="10000"/>
                            </a:schemeClr>
                          </a:solidFill>
                        </a:ln>
                        <a:solidFill>
                          <a:schemeClr val="tx1"/>
                        </a:solidFill>
                        <a:effectLst/>
                        <a:latin typeface="+mj-lt"/>
                        <a:ea typeface="+mj-ea"/>
                      </a:endParaRPr>
                    </a:p>
                  </a:txBody>
                  <a:tcPr/>
                </a:tc>
                <a:extLst>
                  <a:ext uri="{0D108BD9-81ED-4DB2-BD59-A6C34878D82A}">
                    <a16:rowId xmlns:a16="http://schemas.microsoft.com/office/drawing/2014/main" val="719543554"/>
                  </a:ext>
                </a:extLst>
              </a:tr>
              <a:tr h="361243">
                <a:tc>
                  <a:txBody>
                    <a:bodyPr/>
                    <a:lstStyle/>
                    <a:p>
                      <a:r>
                        <a:rPr lang="en-GB" sz="1800" kern="1200" dirty="0">
                          <a:ln>
                            <a:solidFill>
                              <a:schemeClr val="bg1">
                                <a:lumMod val="75000"/>
                                <a:lumOff val="25000"/>
                                <a:alpha val="10000"/>
                              </a:schemeClr>
                            </a:solidFill>
                          </a:ln>
                          <a:solidFill>
                            <a:schemeClr val="bg1"/>
                          </a:solidFill>
                          <a:effectLst/>
                          <a:latin typeface="+mj-lt"/>
                          <a:ea typeface="+mj-ea"/>
                        </a:rPr>
                        <a:t>5V</a:t>
                      </a:r>
                    </a:p>
                  </a:txBody>
                  <a:tcPr/>
                </a:tc>
                <a:tc>
                  <a:txBody>
                    <a:bodyPr/>
                    <a:lstStyle/>
                    <a:p>
                      <a:r>
                        <a:rPr lang="en-GB" sz="1800" kern="1200" dirty="0" err="1">
                          <a:ln>
                            <a:solidFill>
                              <a:schemeClr val="bg1">
                                <a:lumMod val="75000"/>
                                <a:lumOff val="25000"/>
                                <a:alpha val="10000"/>
                              </a:schemeClr>
                            </a:solidFill>
                          </a:ln>
                          <a:solidFill>
                            <a:schemeClr val="bg1"/>
                          </a:solidFill>
                          <a:effectLst/>
                          <a:latin typeface="+mj-lt"/>
                          <a:ea typeface="+mj-ea"/>
                        </a:rPr>
                        <a:t>Vcc</a:t>
                      </a:r>
                      <a:endParaRPr lang="en-GB" sz="1800" kern="1200" dirty="0">
                        <a:ln>
                          <a:solidFill>
                            <a:schemeClr val="bg1">
                              <a:lumMod val="75000"/>
                              <a:lumOff val="25000"/>
                              <a:alpha val="10000"/>
                            </a:schemeClr>
                          </a:solidFill>
                        </a:ln>
                        <a:solidFill>
                          <a:schemeClr val="bg1"/>
                        </a:solidFill>
                        <a:effectLst/>
                        <a:latin typeface="+mj-lt"/>
                        <a:ea typeface="+mj-ea"/>
                      </a:endParaRPr>
                    </a:p>
                  </a:txBody>
                  <a:tcPr/>
                </a:tc>
                <a:extLst>
                  <a:ext uri="{0D108BD9-81ED-4DB2-BD59-A6C34878D82A}">
                    <a16:rowId xmlns:a16="http://schemas.microsoft.com/office/drawing/2014/main" val="55419537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extLst>
                  <a:ext uri="{0D108BD9-81ED-4DB2-BD59-A6C34878D82A}">
                    <a16:rowId xmlns:a16="http://schemas.microsoft.com/office/drawing/2014/main" val="425226045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PH7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n-lt"/>
                          <a:ea typeface="+mn-ea"/>
                          <a:cs typeface="+mn-cs"/>
                        </a:rPr>
                        <a:t>Signal</a:t>
                      </a:r>
                    </a:p>
                  </a:txBody>
                  <a:tcPr/>
                </a:tc>
                <a:extLst>
                  <a:ext uri="{0D108BD9-81ED-4DB2-BD59-A6C34878D82A}">
                    <a16:rowId xmlns:a16="http://schemas.microsoft.com/office/drawing/2014/main" val="748703062"/>
                  </a:ext>
                </a:extLst>
              </a:tr>
            </a:tbl>
          </a:graphicData>
        </a:graphic>
      </p:graphicFrame>
      <p:pic>
        <p:nvPicPr>
          <p:cNvPr id="7" name="Imagem 6">
            <a:extLst>
              <a:ext uri="{FF2B5EF4-FFF2-40B4-BE49-F238E27FC236}">
                <a16:creationId xmlns:a16="http://schemas.microsoft.com/office/drawing/2014/main" id="{27311A19-3BC3-4381-B978-16BA24A96E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1733" y="3949004"/>
            <a:ext cx="3558927" cy="2373798"/>
          </a:xfrm>
          <a:prstGeom prst="rect">
            <a:avLst/>
          </a:prstGeom>
        </p:spPr>
      </p:pic>
      <p:sp>
        <p:nvSpPr>
          <p:cNvPr id="13" name="CaixaDeTexto 12">
            <a:extLst>
              <a:ext uri="{FF2B5EF4-FFF2-40B4-BE49-F238E27FC236}">
                <a16:creationId xmlns:a16="http://schemas.microsoft.com/office/drawing/2014/main" id="{D9848DBB-861D-4622-939A-B4362FEA64AD}"/>
              </a:ext>
            </a:extLst>
          </p:cNvPr>
          <p:cNvSpPr txBox="1"/>
          <p:nvPr/>
        </p:nvSpPr>
        <p:spPr>
          <a:xfrm>
            <a:off x="701335" y="1580050"/>
            <a:ext cx="10972801" cy="646331"/>
          </a:xfrm>
          <a:prstGeom prst="rect">
            <a:avLst/>
          </a:prstGeom>
          <a:noFill/>
        </p:spPr>
        <p:txBody>
          <a:bodyPr wrap="square" rtlCol="0">
            <a:spAutoFit/>
          </a:bodyPr>
          <a:lstStyle/>
          <a:p>
            <a:pPr algn="just"/>
            <a:r>
              <a:rPr lang="en-GB" dirty="0"/>
              <a:t>	Frist think it was done was </a:t>
            </a:r>
            <a:r>
              <a:rPr lang="en-US" dirty="0"/>
              <a:t>making sure the servo can move the platform to do that it was calculated the torque that the motor needed to do to cancel the one generated by the ball at the end of the platform:</a:t>
            </a:r>
            <a:endParaRPr lang="en-GB" dirty="0"/>
          </a:p>
        </p:txBody>
      </p:sp>
      <p:sp>
        <p:nvSpPr>
          <p:cNvPr id="14" name="CaixaDeTexto 13">
            <a:extLst>
              <a:ext uri="{FF2B5EF4-FFF2-40B4-BE49-F238E27FC236}">
                <a16:creationId xmlns:a16="http://schemas.microsoft.com/office/drawing/2014/main" id="{7474356A-AB40-4DFB-B1D1-C0B34694AE88}"/>
              </a:ext>
            </a:extLst>
          </p:cNvPr>
          <p:cNvSpPr txBox="1"/>
          <p:nvPr/>
        </p:nvSpPr>
        <p:spPr>
          <a:xfrm>
            <a:off x="701335" y="2505670"/>
            <a:ext cx="10566222" cy="646331"/>
          </a:xfrm>
          <a:prstGeom prst="rect">
            <a:avLst/>
          </a:prstGeom>
          <a:noFill/>
        </p:spPr>
        <p:txBody>
          <a:bodyPr wrap="square" rtlCol="0">
            <a:spAutoFit/>
          </a:bodyPr>
          <a:lstStyle/>
          <a:p>
            <a:pPr algn="just"/>
            <a:r>
              <a:rPr lang="en-GB" dirty="0"/>
              <a:t>	</a:t>
            </a:r>
            <a:r>
              <a:rPr lang="en-US" dirty="0"/>
              <a:t> Since the board is not in equilibrium due to the sensor binning attached to the end of it, I calculated this extra torque by putting a weight in a position such as the platform is in equilibrium:</a:t>
            </a:r>
            <a:endParaRPr lang="en-GB" dirty="0"/>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76883504-7ECA-4BB9-9745-B547A3DDA0EF}"/>
                  </a:ext>
                </a:extLst>
              </p:cNvPr>
              <p:cNvSpPr txBox="1"/>
              <p:nvPr/>
            </p:nvSpPr>
            <p:spPr>
              <a:xfrm>
                <a:off x="9025282" y="3359085"/>
                <a:ext cx="19998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PT" b="0" i="1" smtClean="0">
                          <a:latin typeface="Cambria Math" panose="02040503050406030204" pitchFamily="18" charset="0"/>
                        </a:rPr>
                        <m:t>𝑇</m:t>
                      </m:r>
                      <m:r>
                        <a:rPr lang="pt-PT" b="0" i="1" smtClean="0">
                          <a:latin typeface="Cambria Math" panose="02040503050406030204" pitchFamily="18" charset="0"/>
                        </a:rPr>
                        <m:t>=</m:t>
                      </m:r>
                      <m:r>
                        <a:rPr lang="pt-PT" b="0" i="1" smtClean="0">
                          <a:latin typeface="Cambria Math" panose="02040503050406030204" pitchFamily="18" charset="0"/>
                        </a:rPr>
                        <m:t>𝑊</m:t>
                      </m:r>
                      <m:r>
                        <a:rPr lang="pt-PT" b="0" i="1" smtClean="0">
                          <a:latin typeface="Cambria Math" panose="02040503050406030204" pitchFamily="18" charset="0"/>
                        </a:rPr>
                        <m:t>∗</m:t>
                      </m:r>
                      <m:r>
                        <a:rPr lang="pt-PT" b="0" i="1" smtClean="0">
                          <a:latin typeface="Cambria Math" panose="02040503050406030204" pitchFamily="18" charset="0"/>
                        </a:rPr>
                        <m:t>𝑔</m:t>
                      </m:r>
                      <m:r>
                        <a:rPr lang="pt-PT" b="0" i="1" smtClean="0">
                          <a:latin typeface="Cambria Math" panose="02040503050406030204" pitchFamily="18" charset="0"/>
                        </a:rPr>
                        <m:t>∗</m:t>
                      </m:r>
                      <m:r>
                        <a:rPr lang="pt-PT" b="0" i="1" smtClean="0">
                          <a:latin typeface="Cambria Math" panose="02040503050406030204" pitchFamily="18" charset="0"/>
                        </a:rPr>
                        <m:t>𝑑</m:t>
                      </m:r>
                    </m:oMath>
                  </m:oMathPara>
                </a14:m>
                <a:endParaRPr lang="en-GB" dirty="0"/>
              </a:p>
            </p:txBody>
          </p:sp>
        </mc:Choice>
        <mc:Fallback xmlns="">
          <p:sp>
            <p:nvSpPr>
              <p:cNvPr id="16" name="CaixaDeTexto 15">
                <a:extLst>
                  <a:ext uri="{FF2B5EF4-FFF2-40B4-BE49-F238E27FC236}">
                    <a16:creationId xmlns:a16="http://schemas.microsoft.com/office/drawing/2014/main" id="{76883504-7ECA-4BB9-9745-B547A3DDA0EF}"/>
                  </a:ext>
                </a:extLst>
              </p:cNvPr>
              <p:cNvSpPr txBox="1">
                <a:spLocks noRot="1" noChangeAspect="1" noMove="1" noResize="1" noEditPoints="1" noAdjustHandles="1" noChangeArrowheads="1" noChangeShapeType="1" noTextEdit="1"/>
              </p:cNvSpPr>
              <p:nvPr/>
            </p:nvSpPr>
            <p:spPr>
              <a:xfrm>
                <a:off x="9025282" y="3359085"/>
                <a:ext cx="1999835" cy="369332"/>
              </a:xfrm>
              <a:prstGeom prst="rect">
                <a:avLst/>
              </a:prstGeom>
              <a:blipFill>
                <a:blip r:embed="rId3"/>
                <a:stretch>
                  <a:fillRect b="-8197"/>
                </a:stretch>
              </a:blipFill>
            </p:spPr>
            <p:txBody>
              <a:bodyPr/>
              <a:lstStyle/>
              <a:p>
                <a:r>
                  <a:rPr lang="en-GB">
                    <a:noFill/>
                  </a:rPr>
                  <a:t> </a:t>
                </a:r>
              </a:p>
            </p:txBody>
          </p:sp>
        </mc:Fallback>
      </mc:AlternateContent>
      <p:pic>
        <p:nvPicPr>
          <p:cNvPr id="18" name="Imagem 17">
            <a:extLst>
              <a:ext uri="{FF2B5EF4-FFF2-40B4-BE49-F238E27FC236}">
                <a16:creationId xmlns:a16="http://schemas.microsoft.com/office/drawing/2014/main" id="{A0B74781-B3C0-4C35-94E8-E1B1F98753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703" y="4139029"/>
            <a:ext cx="4648109" cy="1934113"/>
          </a:xfrm>
          <a:prstGeom prst="rect">
            <a:avLst/>
          </a:prstGeom>
        </p:spPr>
      </p:pic>
      <p:sp>
        <p:nvSpPr>
          <p:cNvPr id="19" name="CaixaDeTexto 18">
            <a:extLst>
              <a:ext uri="{FF2B5EF4-FFF2-40B4-BE49-F238E27FC236}">
                <a16:creationId xmlns:a16="http://schemas.microsoft.com/office/drawing/2014/main" id="{701CA01F-DEAE-477B-8526-157BB61B6F36}"/>
              </a:ext>
            </a:extLst>
          </p:cNvPr>
          <p:cNvSpPr txBox="1"/>
          <p:nvPr/>
        </p:nvSpPr>
        <p:spPr>
          <a:xfrm>
            <a:off x="8930936" y="3879542"/>
            <a:ext cx="2590726" cy="369332"/>
          </a:xfrm>
          <a:prstGeom prst="rect">
            <a:avLst/>
          </a:prstGeom>
          <a:noFill/>
        </p:spPr>
        <p:txBody>
          <a:bodyPr wrap="square" rtlCol="0">
            <a:spAutoFit/>
          </a:bodyPr>
          <a:lstStyle/>
          <a:p>
            <a:r>
              <a:rPr lang="en-GB" dirty="0"/>
              <a:t>T</a:t>
            </a:r>
            <a:r>
              <a:rPr lang="en-GB" sz="1200" dirty="0"/>
              <a:t>res</a:t>
            </a:r>
            <a:r>
              <a:rPr lang="en-GB" dirty="0"/>
              <a:t> = </a:t>
            </a:r>
            <a:r>
              <a:rPr lang="pt-PT" dirty="0"/>
              <a:t>5.4936x10   </a:t>
            </a:r>
            <a:r>
              <a:rPr lang="pt-PT" dirty="0" err="1"/>
              <a:t>N.m</a:t>
            </a:r>
            <a:endParaRPr lang="en-GB" dirty="0"/>
          </a:p>
        </p:txBody>
      </p:sp>
      <p:sp>
        <p:nvSpPr>
          <p:cNvPr id="21" name="CaixaDeTexto 20">
            <a:extLst>
              <a:ext uri="{FF2B5EF4-FFF2-40B4-BE49-F238E27FC236}">
                <a16:creationId xmlns:a16="http://schemas.microsoft.com/office/drawing/2014/main" id="{80BF0255-E2E3-4AA7-883F-9ACE1611C01C}"/>
              </a:ext>
            </a:extLst>
          </p:cNvPr>
          <p:cNvSpPr txBox="1"/>
          <p:nvPr/>
        </p:nvSpPr>
        <p:spPr>
          <a:xfrm>
            <a:off x="10522258" y="3789336"/>
            <a:ext cx="387871" cy="307777"/>
          </a:xfrm>
          <a:prstGeom prst="rect">
            <a:avLst/>
          </a:prstGeom>
          <a:noFill/>
        </p:spPr>
        <p:txBody>
          <a:bodyPr wrap="square">
            <a:spAutoFit/>
          </a:bodyPr>
          <a:lstStyle/>
          <a:p>
            <a:r>
              <a:rPr lang="pt-PT" sz="1400" dirty="0"/>
              <a:t>-3</a:t>
            </a:r>
            <a:endParaRPr lang="en-GB" sz="1400" dirty="0"/>
          </a:p>
        </p:txBody>
      </p:sp>
      <p:sp>
        <p:nvSpPr>
          <p:cNvPr id="22" name="CaixaDeTexto 21">
            <a:extLst>
              <a:ext uri="{FF2B5EF4-FFF2-40B4-BE49-F238E27FC236}">
                <a16:creationId xmlns:a16="http://schemas.microsoft.com/office/drawing/2014/main" id="{CD66D92F-5CAC-4165-A177-56820F536CCD}"/>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25265572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99C01B-F20B-4DF6-A303-BE145A784BED}"/>
              </a:ext>
            </a:extLst>
          </p:cNvPr>
          <p:cNvSpPr>
            <a:spLocks noGrp="1"/>
          </p:cNvSpPr>
          <p:nvPr>
            <p:ph type="title"/>
          </p:nvPr>
        </p:nvSpPr>
        <p:spPr/>
        <p:txBody>
          <a:bodyPr/>
          <a:lstStyle/>
          <a:p>
            <a:r>
              <a:rPr lang="en-US" dirty="0"/>
              <a:t> SG90 (Servo motor)</a:t>
            </a:r>
            <a:endParaRPr lang="en-GB" dirty="0"/>
          </a:p>
        </p:txBody>
      </p:sp>
      <p:sp>
        <p:nvSpPr>
          <p:cNvPr id="4" name="Marcador de Posição do Número do Diapositivo 3">
            <a:extLst>
              <a:ext uri="{FF2B5EF4-FFF2-40B4-BE49-F238E27FC236}">
                <a16:creationId xmlns:a16="http://schemas.microsoft.com/office/drawing/2014/main" id="{61252AEC-340C-43B3-BAE2-054BB6459657}"/>
              </a:ext>
            </a:extLst>
          </p:cNvPr>
          <p:cNvSpPr>
            <a:spLocks noGrp="1"/>
          </p:cNvSpPr>
          <p:nvPr>
            <p:ph type="sldNum" sz="quarter" idx="12"/>
          </p:nvPr>
        </p:nvSpPr>
        <p:spPr>
          <a:xfrm>
            <a:off x="11438455" y="6473640"/>
            <a:ext cx="753545" cy="365125"/>
          </a:xfrm>
        </p:spPr>
        <p:txBody>
          <a:bodyPr/>
          <a:lstStyle/>
          <a:p>
            <a:pPr algn="ctr"/>
            <a:fld id="{B6D363E0-5191-4ABE-9948-3E0C89764D3B}" type="slidenum">
              <a:rPr lang="en-GB" smtClean="0"/>
              <a:pPr algn="ctr"/>
              <a:t>9</a:t>
            </a:fld>
            <a:endParaRPr lang="en-GB"/>
          </a:p>
        </p:txBody>
      </p:sp>
      <p:pic>
        <p:nvPicPr>
          <p:cNvPr id="10" name="Imagem 9">
            <a:extLst>
              <a:ext uri="{FF2B5EF4-FFF2-40B4-BE49-F238E27FC236}">
                <a16:creationId xmlns:a16="http://schemas.microsoft.com/office/drawing/2014/main" id="{4EDE9889-F4FA-4231-8C49-85A5FE083458}"/>
              </a:ext>
            </a:extLst>
          </p:cNvPr>
          <p:cNvPicPr>
            <a:picLocks noChangeAspect="1"/>
          </p:cNvPicPr>
          <p:nvPr/>
        </p:nvPicPr>
        <p:blipFill>
          <a:blip r:embed="rId2"/>
          <a:stretch>
            <a:fillRect/>
          </a:stretch>
        </p:blipFill>
        <p:spPr>
          <a:xfrm>
            <a:off x="701335" y="3405511"/>
            <a:ext cx="2184103" cy="3163737"/>
          </a:xfrm>
          <a:prstGeom prst="rect">
            <a:avLst/>
          </a:prstGeom>
        </p:spPr>
      </p:pic>
      <p:sp>
        <p:nvSpPr>
          <p:cNvPr id="13" name="CaixaDeTexto 12">
            <a:extLst>
              <a:ext uri="{FF2B5EF4-FFF2-40B4-BE49-F238E27FC236}">
                <a16:creationId xmlns:a16="http://schemas.microsoft.com/office/drawing/2014/main" id="{D9848DBB-861D-4622-939A-B4362FEA64AD}"/>
              </a:ext>
            </a:extLst>
          </p:cNvPr>
          <p:cNvSpPr txBox="1"/>
          <p:nvPr/>
        </p:nvSpPr>
        <p:spPr>
          <a:xfrm>
            <a:off x="701335" y="1580050"/>
            <a:ext cx="10972801" cy="369332"/>
          </a:xfrm>
          <a:prstGeom prst="rect">
            <a:avLst/>
          </a:prstGeom>
          <a:noFill/>
        </p:spPr>
        <p:txBody>
          <a:bodyPr wrap="square" rtlCol="0">
            <a:spAutoFit/>
          </a:bodyPr>
          <a:lstStyle/>
          <a:p>
            <a:pPr algn="just"/>
            <a:r>
              <a:rPr lang="en-GB" dirty="0"/>
              <a:t>	Them it was calculated the torque with the ball at the end of the platform:</a:t>
            </a:r>
          </a:p>
        </p:txBody>
      </p:sp>
      <p:sp>
        <p:nvSpPr>
          <p:cNvPr id="16" name="CaixaDeTexto 15">
            <a:extLst>
              <a:ext uri="{FF2B5EF4-FFF2-40B4-BE49-F238E27FC236}">
                <a16:creationId xmlns:a16="http://schemas.microsoft.com/office/drawing/2014/main" id="{707189FC-B9AA-472C-8F64-6F9E5940235A}"/>
              </a:ext>
            </a:extLst>
          </p:cNvPr>
          <p:cNvSpPr txBox="1"/>
          <p:nvPr/>
        </p:nvSpPr>
        <p:spPr>
          <a:xfrm>
            <a:off x="8549195" y="1580050"/>
            <a:ext cx="3213717" cy="369332"/>
          </a:xfrm>
          <a:prstGeom prst="rect">
            <a:avLst/>
          </a:prstGeom>
          <a:noFill/>
        </p:spPr>
        <p:txBody>
          <a:bodyPr wrap="square" rtlCol="0">
            <a:spAutoFit/>
          </a:bodyPr>
          <a:lstStyle/>
          <a:p>
            <a:r>
              <a:rPr lang="en-GB" dirty="0" err="1"/>
              <a:t>T</a:t>
            </a:r>
            <a:r>
              <a:rPr lang="en-GB" sz="1200" dirty="0" err="1"/>
              <a:t>ball_right</a:t>
            </a:r>
            <a:r>
              <a:rPr lang="en-GB" dirty="0"/>
              <a:t> = </a:t>
            </a:r>
            <a:r>
              <a:rPr lang="pt-PT" dirty="0"/>
              <a:t>0.0608 </a:t>
            </a:r>
            <a:r>
              <a:rPr lang="pt-PT" dirty="0" err="1"/>
              <a:t>N.m</a:t>
            </a:r>
            <a:endParaRPr lang="en-GB" dirty="0"/>
          </a:p>
        </p:txBody>
      </p:sp>
      <p:sp>
        <p:nvSpPr>
          <p:cNvPr id="18" name="CaixaDeTexto 17">
            <a:extLst>
              <a:ext uri="{FF2B5EF4-FFF2-40B4-BE49-F238E27FC236}">
                <a16:creationId xmlns:a16="http://schemas.microsoft.com/office/drawing/2014/main" id="{3BFA86AC-2BBF-4940-B3F9-86EFBD37DC50}"/>
              </a:ext>
            </a:extLst>
          </p:cNvPr>
          <p:cNvSpPr txBox="1"/>
          <p:nvPr/>
        </p:nvSpPr>
        <p:spPr>
          <a:xfrm>
            <a:off x="8549195" y="1995698"/>
            <a:ext cx="3018408" cy="369332"/>
          </a:xfrm>
          <a:prstGeom prst="rect">
            <a:avLst/>
          </a:prstGeom>
          <a:noFill/>
        </p:spPr>
        <p:txBody>
          <a:bodyPr wrap="square" rtlCol="0">
            <a:spAutoFit/>
          </a:bodyPr>
          <a:lstStyle/>
          <a:p>
            <a:r>
              <a:rPr lang="en-GB" dirty="0" err="1"/>
              <a:t>T</a:t>
            </a:r>
            <a:r>
              <a:rPr lang="en-GB" sz="1200" dirty="0" err="1"/>
              <a:t>ball_left</a:t>
            </a:r>
            <a:r>
              <a:rPr lang="en-GB" dirty="0"/>
              <a:t> = </a:t>
            </a:r>
            <a:r>
              <a:rPr lang="pt-PT"/>
              <a:t>0.0718   </a:t>
            </a:r>
            <a:r>
              <a:rPr lang="pt-PT" dirty="0" err="1"/>
              <a:t>N.m</a:t>
            </a:r>
            <a:endParaRPr lang="en-GB" dirty="0"/>
          </a:p>
        </p:txBody>
      </p:sp>
      <p:sp>
        <p:nvSpPr>
          <p:cNvPr id="3" name="CaixaDeTexto 2">
            <a:extLst>
              <a:ext uri="{FF2B5EF4-FFF2-40B4-BE49-F238E27FC236}">
                <a16:creationId xmlns:a16="http://schemas.microsoft.com/office/drawing/2014/main" id="{7605CE10-B91B-4481-B2C8-DC78A56882D1}"/>
              </a:ext>
            </a:extLst>
          </p:cNvPr>
          <p:cNvSpPr txBox="1"/>
          <p:nvPr/>
        </p:nvSpPr>
        <p:spPr>
          <a:xfrm>
            <a:off x="701335" y="2539014"/>
            <a:ext cx="10972802" cy="646331"/>
          </a:xfrm>
          <a:prstGeom prst="rect">
            <a:avLst/>
          </a:prstGeom>
          <a:noFill/>
        </p:spPr>
        <p:txBody>
          <a:bodyPr wrap="square" rtlCol="0">
            <a:spAutoFit/>
          </a:bodyPr>
          <a:lstStyle/>
          <a:p>
            <a:pPr algn="just"/>
            <a:r>
              <a:rPr lang="en-GB" dirty="0"/>
              <a:t>	B</a:t>
            </a:r>
            <a:r>
              <a:rPr lang="en-US" dirty="0"/>
              <a:t>y checking in the datasheet the servo motor SG90 was a torque of 2.5 kg-cm this mean that the motor will stall when a weight of 2.5 kg it is hanging from a 1 cm long arm that is attached to the motor spindle,</a:t>
            </a:r>
            <a:endParaRPr lang="en-GB" dirty="0"/>
          </a:p>
        </p:txBody>
      </p:sp>
      <p:sp>
        <p:nvSpPr>
          <p:cNvPr id="6" name="CaixaDeTexto 5">
            <a:extLst>
              <a:ext uri="{FF2B5EF4-FFF2-40B4-BE49-F238E27FC236}">
                <a16:creationId xmlns:a16="http://schemas.microsoft.com/office/drawing/2014/main" id="{54DBE1BD-DECC-42D6-A5F4-E3F5738B664C}"/>
              </a:ext>
            </a:extLst>
          </p:cNvPr>
          <p:cNvSpPr txBox="1"/>
          <p:nvPr/>
        </p:nvSpPr>
        <p:spPr>
          <a:xfrm>
            <a:off x="3151573" y="3533313"/>
            <a:ext cx="8115984" cy="646331"/>
          </a:xfrm>
          <a:prstGeom prst="rect">
            <a:avLst/>
          </a:prstGeom>
          <a:noFill/>
        </p:spPr>
        <p:txBody>
          <a:bodyPr wrap="square" rtlCol="0">
            <a:spAutoFit/>
          </a:bodyPr>
          <a:lstStyle/>
          <a:p>
            <a:pPr algn="just"/>
            <a:r>
              <a:rPr lang="en-GB" dirty="0"/>
              <a:t>so since the motor was a arm of 3 cm the maximum wight that the motor can move is </a:t>
            </a:r>
            <a:r>
              <a:rPr lang="pt-PT" dirty="0"/>
              <a:t>0.833 kg.</a:t>
            </a:r>
            <a:endParaRPr lang="en-GB" dirty="0"/>
          </a:p>
        </p:txBody>
      </p:sp>
      <p:pic>
        <p:nvPicPr>
          <p:cNvPr id="9" name="Imagem 8">
            <a:extLst>
              <a:ext uri="{FF2B5EF4-FFF2-40B4-BE49-F238E27FC236}">
                <a16:creationId xmlns:a16="http://schemas.microsoft.com/office/drawing/2014/main" id="{19CF5D06-D744-4532-B90F-1E7B9D98F7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7706" y="4179644"/>
            <a:ext cx="2682917" cy="2320217"/>
          </a:xfrm>
          <a:prstGeom prst="rect">
            <a:avLst/>
          </a:prstGeom>
        </p:spPr>
      </p:pic>
      <p:graphicFrame>
        <p:nvGraphicFramePr>
          <p:cNvPr id="20" name="Tabela 8">
            <a:extLst>
              <a:ext uri="{FF2B5EF4-FFF2-40B4-BE49-F238E27FC236}">
                <a16:creationId xmlns:a16="http://schemas.microsoft.com/office/drawing/2014/main" id="{72715F58-293A-4815-B6FA-DE7548AAC25A}"/>
              </a:ext>
            </a:extLst>
          </p:cNvPr>
          <p:cNvGraphicFramePr>
            <a:graphicFrameLocks noGrp="1"/>
          </p:cNvGraphicFramePr>
          <p:nvPr>
            <p:extLst>
              <p:ext uri="{D42A27DB-BD31-4B8C-83A1-F6EECF244321}">
                <p14:modId xmlns:p14="http://schemas.microsoft.com/office/powerpoint/2010/main" val="972507683"/>
              </p:ext>
            </p:extLst>
          </p:nvPr>
        </p:nvGraphicFramePr>
        <p:xfrm>
          <a:off x="8847729" y="4785360"/>
          <a:ext cx="2590726" cy="1463040"/>
        </p:xfrm>
        <a:graphic>
          <a:graphicData uri="http://schemas.openxmlformats.org/drawingml/2006/table">
            <a:tbl>
              <a:tblPr firstRow="1" bandRow="1">
                <a:tableStyleId>{5C22544A-7EE6-4342-B048-85BDC9FD1C3A}</a:tableStyleId>
              </a:tblPr>
              <a:tblGrid>
                <a:gridCol w="1173801">
                  <a:extLst>
                    <a:ext uri="{9D8B030D-6E8A-4147-A177-3AD203B41FA5}">
                      <a16:colId xmlns:a16="http://schemas.microsoft.com/office/drawing/2014/main" val="3915005502"/>
                    </a:ext>
                  </a:extLst>
                </a:gridCol>
                <a:gridCol w="1416925">
                  <a:extLst>
                    <a:ext uri="{9D8B030D-6E8A-4147-A177-3AD203B41FA5}">
                      <a16:colId xmlns:a16="http://schemas.microsoft.com/office/drawing/2014/main" val="1439416029"/>
                    </a:ext>
                  </a:extLst>
                </a:gridCol>
              </a:tblGrid>
              <a:tr h="361243">
                <a:tc>
                  <a:txBody>
                    <a:bodyPr/>
                    <a:lstStyle/>
                    <a:p>
                      <a:r>
                        <a:rPr lang="en-GB" sz="1800" kern="1200" dirty="0">
                          <a:ln>
                            <a:solidFill>
                              <a:schemeClr val="bg1">
                                <a:lumMod val="75000"/>
                                <a:lumOff val="25000"/>
                                <a:alpha val="10000"/>
                              </a:schemeClr>
                            </a:solidFill>
                          </a:ln>
                          <a:solidFill>
                            <a:schemeClr val="tx1"/>
                          </a:solidFill>
                          <a:effectLst/>
                          <a:latin typeface="+mj-lt"/>
                          <a:ea typeface="+mj-ea"/>
                        </a:rPr>
                        <a:t>Arduino</a:t>
                      </a:r>
                    </a:p>
                  </a:txBody>
                  <a:tcPr/>
                </a:tc>
                <a:tc>
                  <a:txBody>
                    <a:bodyPr/>
                    <a:lstStyle/>
                    <a:p>
                      <a:r>
                        <a:rPr lang="en-US" dirty="0"/>
                        <a:t>SG90</a:t>
                      </a:r>
                      <a:endParaRPr lang="en-GB" sz="1800" kern="1200" dirty="0">
                        <a:ln>
                          <a:solidFill>
                            <a:schemeClr val="bg1">
                              <a:lumMod val="75000"/>
                              <a:lumOff val="25000"/>
                              <a:alpha val="10000"/>
                            </a:schemeClr>
                          </a:solidFill>
                        </a:ln>
                        <a:solidFill>
                          <a:schemeClr val="tx1"/>
                        </a:solidFill>
                        <a:effectLst/>
                        <a:latin typeface="+mj-lt"/>
                        <a:ea typeface="+mj-ea"/>
                      </a:endParaRPr>
                    </a:p>
                  </a:txBody>
                  <a:tcPr/>
                </a:tc>
                <a:extLst>
                  <a:ext uri="{0D108BD9-81ED-4DB2-BD59-A6C34878D82A}">
                    <a16:rowId xmlns:a16="http://schemas.microsoft.com/office/drawing/2014/main" val="719543554"/>
                  </a:ext>
                </a:extLst>
              </a:tr>
              <a:tr h="361243">
                <a:tc>
                  <a:txBody>
                    <a:bodyPr/>
                    <a:lstStyle/>
                    <a:p>
                      <a:r>
                        <a:rPr lang="en-GB" sz="1800" kern="1200" dirty="0">
                          <a:ln>
                            <a:solidFill>
                              <a:schemeClr val="bg1">
                                <a:lumMod val="75000"/>
                                <a:lumOff val="25000"/>
                                <a:alpha val="10000"/>
                              </a:schemeClr>
                            </a:solidFill>
                          </a:ln>
                          <a:solidFill>
                            <a:schemeClr val="bg1"/>
                          </a:solidFill>
                          <a:effectLst/>
                          <a:latin typeface="+mj-lt"/>
                          <a:ea typeface="+mj-ea"/>
                        </a:rPr>
                        <a:t>5V</a:t>
                      </a:r>
                    </a:p>
                  </a:txBody>
                  <a:tcPr/>
                </a:tc>
                <a:tc>
                  <a:txBody>
                    <a:bodyPr/>
                    <a:lstStyle/>
                    <a:p>
                      <a:r>
                        <a:rPr lang="en-GB" sz="1800" kern="1200" dirty="0" err="1">
                          <a:ln>
                            <a:solidFill>
                              <a:schemeClr val="bg1">
                                <a:lumMod val="75000"/>
                                <a:lumOff val="25000"/>
                                <a:alpha val="10000"/>
                              </a:schemeClr>
                            </a:solidFill>
                          </a:ln>
                          <a:solidFill>
                            <a:schemeClr val="bg1"/>
                          </a:solidFill>
                          <a:effectLst/>
                          <a:latin typeface="+mj-lt"/>
                          <a:ea typeface="+mj-ea"/>
                        </a:rPr>
                        <a:t>Vcc</a:t>
                      </a:r>
                      <a:endParaRPr lang="en-GB" sz="1800" kern="1200" dirty="0">
                        <a:ln>
                          <a:solidFill>
                            <a:schemeClr val="bg1">
                              <a:lumMod val="75000"/>
                              <a:lumOff val="25000"/>
                              <a:alpha val="10000"/>
                            </a:schemeClr>
                          </a:solidFill>
                        </a:ln>
                        <a:solidFill>
                          <a:schemeClr val="bg1"/>
                        </a:solidFill>
                        <a:effectLst/>
                        <a:latin typeface="+mj-lt"/>
                        <a:ea typeface="+mj-ea"/>
                      </a:endParaRPr>
                    </a:p>
                  </a:txBody>
                  <a:tcPr/>
                </a:tc>
                <a:extLst>
                  <a:ext uri="{0D108BD9-81ED-4DB2-BD59-A6C34878D82A}">
                    <a16:rowId xmlns:a16="http://schemas.microsoft.com/office/drawing/2014/main" val="55419537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Ground</a:t>
                      </a:r>
                    </a:p>
                  </a:txBody>
                  <a:tcPr/>
                </a:tc>
                <a:extLst>
                  <a:ext uri="{0D108BD9-81ED-4DB2-BD59-A6C34878D82A}">
                    <a16:rowId xmlns:a16="http://schemas.microsoft.com/office/drawing/2014/main" val="4252260456"/>
                  </a:ext>
                </a:extLst>
              </a:tr>
              <a:tr h="361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j-lt"/>
                          <a:ea typeface="+mj-ea"/>
                        </a:rPr>
                        <a:t>PH7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dirty="0">
                          <a:ln>
                            <a:solidFill>
                              <a:schemeClr val="bg1">
                                <a:lumMod val="75000"/>
                                <a:lumOff val="25000"/>
                                <a:alpha val="10000"/>
                              </a:schemeClr>
                            </a:solidFill>
                          </a:ln>
                          <a:solidFill>
                            <a:schemeClr val="bg1"/>
                          </a:solidFill>
                          <a:effectLst/>
                          <a:latin typeface="+mn-lt"/>
                          <a:ea typeface="+mn-ea"/>
                          <a:cs typeface="+mn-cs"/>
                        </a:rPr>
                        <a:t>Signal</a:t>
                      </a:r>
                    </a:p>
                  </a:txBody>
                  <a:tcPr/>
                </a:tc>
                <a:extLst>
                  <a:ext uri="{0D108BD9-81ED-4DB2-BD59-A6C34878D82A}">
                    <a16:rowId xmlns:a16="http://schemas.microsoft.com/office/drawing/2014/main" val="748703062"/>
                  </a:ext>
                </a:extLst>
              </a:tr>
            </a:tbl>
          </a:graphicData>
        </a:graphic>
      </p:graphicFrame>
      <p:sp>
        <p:nvSpPr>
          <p:cNvPr id="21" name="CaixaDeTexto 20">
            <a:extLst>
              <a:ext uri="{FF2B5EF4-FFF2-40B4-BE49-F238E27FC236}">
                <a16:creationId xmlns:a16="http://schemas.microsoft.com/office/drawing/2014/main" id="{D35B8EF7-C7BD-4C2D-959C-6448E9443035}"/>
              </a:ext>
            </a:extLst>
          </p:cNvPr>
          <p:cNvSpPr txBox="1"/>
          <p:nvPr/>
        </p:nvSpPr>
        <p:spPr>
          <a:xfrm>
            <a:off x="9799244" y="22142"/>
            <a:ext cx="2379215" cy="307777"/>
          </a:xfrm>
          <a:prstGeom prst="rect">
            <a:avLst/>
          </a:prstGeom>
          <a:noFill/>
        </p:spPr>
        <p:txBody>
          <a:bodyPr wrap="square" rtlCol="0">
            <a:spAutoFit/>
          </a:bodyPr>
          <a:lstStyle/>
          <a:p>
            <a:pPr algn="r"/>
            <a:r>
              <a:rPr lang="en-GB" sz="1400" dirty="0"/>
              <a:t>SAD – 2019/2020</a:t>
            </a:r>
          </a:p>
        </p:txBody>
      </p:sp>
    </p:spTree>
    <p:extLst>
      <p:ext uri="{BB962C8B-B14F-4D97-AF65-F5344CB8AC3E}">
        <p14:creationId xmlns:p14="http://schemas.microsoft.com/office/powerpoint/2010/main" val="383337479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rdósia">
  <a:themeElements>
    <a:clrScheme name="Ardósia">
      <a:dk1>
        <a:sysClr val="windowText" lastClr="000000"/>
      </a:dk1>
      <a:lt1>
        <a:sysClr val="window" lastClr="FFFFFF"/>
      </a:lt1>
      <a:dk2>
        <a:srgbClr val="212123"/>
      </a:dk2>
      <a:lt2>
        <a:srgbClr val="DADADA"/>
      </a:lt2>
      <a:accent1>
        <a:srgbClr val="826F61"/>
      </a:accent1>
      <a:accent2>
        <a:srgbClr val="A19C7F"/>
      </a:accent2>
      <a:accent3>
        <a:srgbClr val="9AA489"/>
      </a:accent3>
      <a:accent4>
        <a:srgbClr val="7C938B"/>
      </a:accent4>
      <a:accent5>
        <a:srgbClr val="7C7D92"/>
      </a:accent5>
      <a:accent6>
        <a:srgbClr val="897376"/>
      </a:accent6>
      <a:hlink>
        <a:srgbClr val="D29B73"/>
      </a:hlink>
      <a:folHlink>
        <a:srgbClr val="F4C5A4"/>
      </a:folHlink>
    </a:clrScheme>
    <a:fontScheme name="Ardósia">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rdósia">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FF747C5C-A8E8-4833-9E55-3D08FE4E487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TM04033929[[fn=Ardósia]]</Template>
  <TotalTime>305</TotalTime>
  <Words>1438</Words>
  <Application>Microsoft Office PowerPoint</Application>
  <PresentationFormat>Ecrã Panorâmico</PresentationFormat>
  <Paragraphs>233</Paragraphs>
  <Slides>19</Slides>
  <Notes>0</Notes>
  <HiddenSlides>0</HiddenSlides>
  <MMClips>0</MMClips>
  <ScaleCrop>false</ScaleCrop>
  <HeadingPairs>
    <vt:vector size="6" baseType="variant">
      <vt:variant>
        <vt:lpstr>Tipos de letra usados</vt:lpstr>
      </vt:variant>
      <vt:variant>
        <vt:i4>5</vt:i4>
      </vt:variant>
      <vt:variant>
        <vt:lpstr>Tema</vt:lpstr>
      </vt:variant>
      <vt:variant>
        <vt:i4>1</vt:i4>
      </vt:variant>
      <vt:variant>
        <vt:lpstr>Títulos dos diapositivos</vt:lpstr>
      </vt:variant>
      <vt:variant>
        <vt:i4>19</vt:i4>
      </vt:variant>
    </vt:vector>
  </HeadingPairs>
  <TitlesOfParts>
    <vt:vector size="25" baseType="lpstr">
      <vt:lpstr>Bahnschrift SemiLight SemiConde</vt:lpstr>
      <vt:lpstr>Calibri</vt:lpstr>
      <vt:lpstr>Calisto MT</vt:lpstr>
      <vt:lpstr>Cambria Math</vt:lpstr>
      <vt:lpstr>Wingdings 2</vt:lpstr>
      <vt:lpstr>Ardósia</vt:lpstr>
      <vt:lpstr> Balance Control of a Ball</vt:lpstr>
      <vt:lpstr>Introdution</vt:lpstr>
      <vt:lpstr>List of Components</vt:lpstr>
      <vt:lpstr>Apresentação do PowerPoint</vt:lpstr>
      <vt:lpstr>Apresentação do PowerPoint</vt:lpstr>
      <vt:lpstr>MPU-6050 (Acce. and gyroscope module 3 axes)</vt:lpstr>
      <vt:lpstr>MPU-6050 (Acce. and gyroscope module 3 axes)</vt:lpstr>
      <vt:lpstr> SG90 (Servo motor)</vt:lpstr>
      <vt:lpstr> SG90 (Servo motor)</vt:lpstr>
      <vt:lpstr> SG90 (Servo motor)</vt:lpstr>
      <vt:lpstr> SG90 (Servo motor)</vt:lpstr>
      <vt:lpstr> HC-SR04 (Sonar)</vt:lpstr>
      <vt:lpstr> HC-SR04 (Sonar)</vt:lpstr>
      <vt:lpstr>HDSP-B0xE (4 digit 7 segment display)</vt:lpstr>
      <vt:lpstr>Control: PID (Proportional–Integral–Derivative)</vt:lpstr>
      <vt:lpstr>Tuning PID</vt:lpstr>
      <vt:lpstr>PID</vt:lpstr>
      <vt:lpstr>PID</vt:lpstr>
      <vt:lpstr>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Pedro Rossa</dc:creator>
  <cp:lastModifiedBy>Pedro Rossa</cp:lastModifiedBy>
  <cp:revision>35</cp:revision>
  <dcterms:created xsi:type="dcterms:W3CDTF">2020-07-30T10:49:13Z</dcterms:created>
  <dcterms:modified xsi:type="dcterms:W3CDTF">2020-07-30T19:29:17Z</dcterms:modified>
</cp:coreProperties>
</file>